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Lst>
  <p:sldSz cy="6858000" cx="9144000"/>
  <p:notesSz cx="6858000" cy="9144000"/>
  <p:embeddedFontLst>
    <p:embeddedFont>
      <p:font typeface="Open Sans"/>
      <p:regular r:id="rId60"/>
      <p:bold r:id="rId61"/>
      <p:italic r:id="rId62"/>
      <p:boldItalic r:id="rId6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858D519-6BC5-480D-BE94-73460A0878D6}">
  <a:tblStyle styleId="{6858D519-6BC5-480D-BE94-73460A0878D6}"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font" Target="fonts/OpenSans-italic.fntdata"/><Relationship Id="rId61" Type="http://schemas.openxmlformats.org/officeDocument/2006/relationships/font" Target="fonts/OpenSans-bold.fntdata"/><Relationship Id="rId20" Type="http://schemas.openxmlformats.org/officeDocument/2006/relationships/slide" Target="slides/slide14.xml"/><Relationship Id="rId63" Type="http://schemas.openxmlformats.org/officeDocument/2006/relationships/font" Target="fonts/OpenSans-boldItalic.fntdata"/><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60" Type="http://schemas.openxmlformats.org/officeDocument/2006/relationships/font" Target="fonts/OpenSans-regular.fntdata"/><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6905f509c_0_5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6905f509c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76905f509c_0_10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76905f509c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6eaabfc64e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6eaabfc64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6eaabfc64e_0_5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6eaabfc64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76905f509c_0_10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76905f509c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76905f509c_0_11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76905f509c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76905f509c_0_11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76905f509c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6eaabfc64e_0_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6eaabfc64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76905f509c_0_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76905f509c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76905f509c_0_12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76905f509c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76905f509c_0_13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76905f509c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76905f509c_0_13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76905f509c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76905f509c_0_14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76905f509c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76905f509c_0_14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76905f509c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6eaabfc64e_0_1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6eaabfc64e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6eaabfc64e_0_2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6eaabfc64e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76905f509c_0_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76905f509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76905f509c_0_15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76905f509c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76905f509c_0_15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76905f509c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76905f509c_0_1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76905f509c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76905f509c_0_16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76905f509c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76905f509c_0_6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6905f509c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76905f509c_0_16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76905f509c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76905f509c_0_17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76905f509c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6eaabfc64e_0_3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6eaabfc64e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76905f509c_0_2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76905f509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76905f509c_0_17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76905f509c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76905f509c_0_18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76905f509c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76905f509c_0_2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76905f509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76905f509c_0_19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76905f509c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76905f509c_0_20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76905f509c_0_2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76905f509c_0_20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76905f509c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76905f509c_0_7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76905f509c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76905f509c_0_21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76905f509c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76905f509c_0_21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76905f509c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6eaabfc64e_0_4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6eaabfc64e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76905f509c_0_3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76905f509c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76905f509c_0_22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76905f509c_0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76905f509c_0_22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76905f509c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76905f509c_0_23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76905f509c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76905f509c_0_23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76905f509c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76905f509c_0_24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76905f509c_0_2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6eaabfc64e_0_5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6eaabfc64e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76905f509c_0_7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76905f509c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76905f509c_0_3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76905f509c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76905f509c_0_4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76905f509c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76905f509c_0_5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76905f509c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g76905f509c_0_24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76905f509c_0_2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76905f509c_0_8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76905f509c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76905f509c_0_8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76905f509c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76905f509c_0_9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76905f509c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76905f509c_0_9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76905f509c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4202967"/>
            <a:ext cx="8520600" cy="17343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867800"/>
            <a:ext cx="8520600" cy="11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nl"/>
              <a:t>‹#›</a:t>
            </a:fld>
            <a:endParaRPr/>
          </a:p>
        </p:txBody>
      </p:sp>
      <p:pic>
        <p:nvPicPr>
          <p:cNvPr id="9" name="Google Shape;9;p1"/>
          <p:cNvPicPr preferRelativeResize="0"/>
          <p:nvPr/>
        </p:nvPicPr>
        <p:blipFill>
          <a:blip r:embed="rId1">
            <a:alphaModFix/>
          </a:blip>
          <a:stretch>
            <a:fillRect/>
          </a:stretch>
        </p:blipFill>
        <p:spPr>
          <a:xfrm>
            <a:off x="152400" y="144675"/>
            <a:ext cx="601025" cy="601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1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9.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 Id="rId3" Type="http://schemas.openxmlformats.org/officeDocument/2006/relationships/image" Target="../media/image10.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image" Target="../media/image1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 Id="rId3" Type="http://schemas.openxmlformats.org/officeDocument/2006/relationships/image" Target="../media/image8.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 Id="rId3" Type="http://schemas.openxmlformats.org/officeDocument/2006/relationships/hyperlink" Target="https://docs.google.com/spreadsheets/d/1WdhYSG1iBeGMQi_7c3C7vL0BAyMDNrueUwKRC1tV3r8/edit#gid=182690679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56" name="Google Shape;56;p13" title="Mijn leeftijd is:"/>
          <p:cNvPicPr preferRelativeResize="0"/>
          <p:nvPr/>
        </p:nvPicPr>
        <p:blipFill>
          <a:blip r:embed="rId3">
            <a:alphaModFix/>
          </a:blip>
          <a:stretch>
            <a:fillRect/>
          </a:stretch>
        </p:blipFill>
        <p:spPr>
          <a:xfrm>
            <a:off x="285750" y="1163894"/>
            <a:ext cx="8572500" cy="5300663"/>
          </a:xfrm>
          <a:prstGeom prst="rect">
            <a:avLst/>
          </a:prstGeom>
          <a:noFill/>
          <a:ln>
            <a:noFill/>
          </a:ln>
        </p:spPr>
      </p:pic>
      <p:sp>
        <p:nvSpPr>
          <p:cNvPr id="57" name="Google Shape;57;p13"/>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Results of online survey </a:t>
            </a:r>
            <a:r>
              <a:rPr b="1" lang="nl" sz="2400">
                <a:latin typeface="Open Sans"/>
                <a:ea typeface="Open Sans"/>
                <a:cs typeface="Open Sans"/>
                <a:sym typeface="Open Sans"/>
              </a:rPr>
              <a:t>142</a:t>
            </a:r>
            <a:r>
              <a:rPr lang="nl" sz="2400">
                <a:latin typeface="Open Sans"/>
                <a:ea typeface="Open Sans"/>
                <a:cs typeface="Open Sans"/>
                <a:sym typeface="Open Sans"/>
              </a:rPr>
              <a:t> vrouwen</a:t>
            </a:r>
            <a:endParaRPr sz="2400">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111" name="Google Shape;111;p22"/>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318150">
                <a:tc>
                  <a:txBody>
                    <a:bodyPr/>
                    <a:lstStyle/>
                    <a:p>
                      <a:pPr indent="0" lvl="0" marL="0" rtl="0" algn="l">
                        <a:lnSpc>
                          <a:spcPct val="115000"/>
                        </a:lnSpc>
                        <a:spcBef>
                          <a:spcPts val="0"/>
                        </a:spcBef>
                        <a:spcAft>
                          <a:spcPts val="0"/>
                        </a:spcAft>
                        <a:buNone/>
                      </a:pPr>
                      <a:r>
                        <a:rPr lang="nl" sz="1000"/>
                        <a:t>als ik me niet veilig voel (bijv iemand kan zomaar naar binnen komen) dan kan ik niet goed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Dit zijn voor mij belangrijke redenen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75500">
                <a:tc>
                  <a:txBody>
                    <a:bodyPr/>
                    <a:lstStyle/>
                    <a:p>
                      <a:pPr indent="0" lvl="0" marL="0" rtl="0" algn="l">
                        <a:lnSpc>
                          <a:spcPct val="115000"/>
                        </a:lnSpc>
                        <a:spcBef>
                          <a:spcPts val="0"/>
                        </a:spcBef>
                        <a:spcAft>
                          <a:spcPts val="0"/>
                        </a:spcAft>
                        <a:buNone/>
                      </a:pPr>
                      <a:r>
                        <a:rPr lang="nl" sz="1000"/>
                        <a:t>Fris en schoon wil ieder en dan maken de meeste mensen wel gebruik van het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75200">
                <a:tc>
                  <a:txBody>
                    <a:bodyPr/>
                    <a:lstStyle/>
                    <a:p>
                      <a:pPr indent="0" lvl="0" marL="0" rtl="0" algn="l">
                        <a:lnSpc>
                          <a:spcPct val="115000"/>
                        </a:lnSpc>
                        <a:spcBef>
                          <a:spcPts val="0"/>
                        </a:spcBef>
                        <a:spcAft>
                          <a:spcPts val="0"/>
                        </a:spcAft>
                        <a:buNone/>
                      </a:pPr>
                      <a:r>
                        <a:rPr lang="nl" sz="1000"/>
                        <a:t>Veilig voelen is belangrijk,niemand wil gluurders hebben. Handen kunnen wassen is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100000">
                <a:tc>
                  <a:txBody>
                    <a:bodyPr/>
                    <a:lstStyle/>
                    <a:p>
                      <a:pPr indent="0" lvl="0" marL="0" rtl="0" algn="l">
                        <a:lnSpc>
                          <a:spcPct val="115000"/>
                        </a:lnSpc>
                        <a:spcBef>
                          <a:spcPts val="0"/>
                        </a:spcBef>
                        <a:spcAft>
                          <a:spcPts val="0"/>
                        </a:spcAft>
                        <a:buNone/>
                      </a:pPr>
                      <a:r>
                        <a:rPr lang="nl" sz="1000"/>
                        <a:t>Ik vind schoon eruit zien wel echt belangrijk. Anders ga ik liever in de bosjes, dat voelt hygiënischer. Ik wil er makkelijk uit kunnen komen want ik wil niet in het park in mn eentje in een wc opgesloten zitten (dit heeft dus een link met de eis dat het veilig moet zijn). Schoon ruiken vind ik ook wel fijn. Als het echt heel erg stinkt dan wacht ik liever tot ik thuis ben of op locatie om naar de toilet te gaan.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Vind ik onhygiënisch</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0600">
                <a:tc>
                  <a:txBody>
                    <a:bodyPr/>
                    <a:lstStyle/>
                    <a:p>
                      <a:pPr indent="0" lvl="0" marL="0" rtl="0" algn="l">
                        <a:lnSpc>
                          <a:spcPct val="115000"/>
                        </a:lnSpc>
                        <a:spcBef>
                          <a:spcPts val="0"/>
                        </a:spcBef>
                        <a:spcAft>
                          <a:spcPts val="0"/>
                        </a:spcAft>
                        <a:buNone/>
                      </a:pPr>
                      <a:r>
                        <a:rPr lang="nl" sz="1000"/>
                        <a:t>Ik vind hygiene heel belangrijk vooral wanneer je als vrouw ongesteld bent is het fijn als je ewn schoon toilet hebt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zonder toilet papier.. dat kan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0900">
                <a:tc>
                  <a:txBody>
                    <a:bodyPr/>
                    <a:lstStyle/>
                    <a:p>
                      <a:pPr indent="0" lvl="0" marL="0" rtl="0" algn="l">
                        <a:lnSpc>
                          <a:spcPct val="115000"/>
                        </a:lnSpc>
                        <a:spcBef>
                          <a:spcPts val="0"/>
                        </a:spcBef>
                        <a:spcAft>
                          <a:spcPts val="0"/>
                        </a:spcAft>
                        <a:buNone/>
                      </a:pPr>
                      <a:r>
                        <a:rPr lang="nl" sz="1000"/>
                        <a:t>Het moet naar mijn idee vooral schoon en veilig zijn, de andere opties zijn nog best goed te overzien.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8625">
                <a:tc>
                  <a:txBody>
                    <a:bodyPr/>
                    <a:lstStyle/>
                    <a:p>
                      <a:pPr indent="0" lvl="0" marL="0" rtl="0" algn="l">
                        <a:lnSpc>
                          <a:spcPct val="115000"/>
                        </a:lnSpc>
                        <a:spcBef>
                          <a:spcPts val="0"/>
                        </a:spcBef>
                        <a:spcAft>
                          <a:spcPts val="0"/>
                        </a:spcAft>
                        <a:buNone/>
                      </a:pPr>
                      <a:r>
                        <a:rPr lang="nl" sz="1000"/>
                        <a:t>Het belangrijkste vind ik dat ik naar een toilet zonder mezelf daarna onhygiënisch te vinden. Dat het veilig moet zijn lijkt mij logisch, als ik me onveilig voel ga ik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9825">
                <a:tc>
                  <a:txBody>
                    <a:bodyPr/>
                    <a:lstStyle/>
                    <a:p>
                      <a:pPr indent="0" lvl="0" marL="0" rtl="0" algn="l">
                        <a:lnSpc>
                          <a:spcPct val="115000"/>
                        </a:lnSpc>
                        <a:spcBef>
                          <a:spcPts val="0"/>
                        </a:spcBef>
                        <a:spcAft>
                          <a:spcPts val="0"/>
                        </a:spcAft>
                        <a:buNone/>
                      </a:pPr>
                      <a:r>
                        <a:rPr lang="nl" sz="1000"/>
                        <a:t>Als het niet schoon is of niet schoon ruikt kan ik niet tegen, krijg ik kots neigingen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03850">
                <a:tc>
                  <a:txBody>
                    <a:bodyPr/>
                    <a:lstStyle/>
                    <a:p>
                      <a:pPr indent="0" lvl="0" marL="0" rtl="0" algn="l">
                        <a:lnSpc>
                          <a:spcPct val="115000"/>
                        </a:lnSpc>
                        <a:spcBef>
                          <a:spcPts val="0"/>
                        </a:spcBef>
                        <a:spcAft>
                          <a:spcPts val="0"/>
                        </a:spcAft>
                        <a:buNone/>
                      </a:pPr>
                      <a:r>
                        <a:rPr lang="nl" sz="1000"/>
                        <a:t>als je moet gaan dan ga je maar een schone plek waar wat te beleven valt kan ik zeker waarderen.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59925">
                <a:tc>
                  <a:txBody>
                    <a:bodyPr/>
                    <a:lstStyle/>
                    <a:p>
                      <a:pPr indent="0" lvl="0" marL="0" rtl="0" algn="l">
                        <a:lnSpc>
                          <a:spcPct val="115000"/>
                        </a:lnSpc>
                        <a:spcBef>
                          <a:spcPts val="0"/>
                        </a:spcBef>
                        <a:spcAft>
                          <a:spcPts val="0"/>
                        </a:spcAft>
                        <a:buNone/>
                      </a:pPr>
                      <a:r>
                        <a:rPr lang="nl" sz="1000"/>
                        <a:t>Het moet er schoon uitzien omdat ik anders merk/weet dat het niet echt schoon in. Toiletpapier vind ik ook noodzakelijk, omdat je anders niet schoon weer je kleren aan kunt doen.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Het moet makkelijk en schoon in gebruik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2800">
                <a:tc>
                  <a:txBody>
                    <a:bodyPr/>
                    <a:lstStyle/>
                    <a:p>
                      <a:pPr indent="0" lvl="0" marL="0" rtl="0" algn="l">
                        <a:lnSpc>
                          <a:spcPct val="115000"/>
                        </a:lnSpc>
                        <a:spcBef>
                          <a:spcPts val="0"/>
                        </a:spcBef>
                        <a:spcAft>
                          <a:spcPts val="0"/>
                        </a:spcAft>
                        <a:buNone/>
                      </a:pPr>
                      <a:r>
                        <a:rPr lang="nl" sz="1000"/>
                        <a:t>Vrouwen plassen meestal zitten, is fris als je daadwerkelijk gaat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1200">
                <a:tc>
                  <a:txBody>
                    <a:bodyPr/>
                    <a:lstStyle/>
                    <a:p>
                      <a:pPr indent="0" lvl="0" marL="0" rtl="0" algn="l">
                        <a:lnSpc>
                          <a:spcPct val="115000"/>
                        </a:lnSpc>
                        <a:spcBef>
                          <a:spcPts val="0"/>
                        </a:spcBef>
                        <a:spcAft>
                          <a:spcPts val="0"/>
                        </a:spcAft>
                        <a:buNone/>
                      </a:pPr>
                      <a:r>
                        <a:rPr lang="nl" sz="1000"/>
                        <a:t>Ik vind hygiëne en veiligheid belangrijk, anders ga ik er liever niet heen.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117" name="Google Shape;117;p23"/>
          <p:cNvGraphicFramePr/>
          <p:nvPr/>
        </p:nvGraphicFramePr>
        <p:xfrm>
          <a:off x="702825" y="1260800"/>
          <a:ext cx="3000000" cy="3000000"/>
        </p:xfrm>
        <a:graphic>
          <a:graphicData uri="http://schemas.openxmlformats.org/drawingml/2006/table">
            <a:tbl>
              <a:tblPr>
                <a:noFill/>
                <a:tableStyleId>{6858D519-6BC5-480D-BE94-73460A0878D6}</a:tableStyleId>
              </a:tblPr>
              <a:tblGrid>
                <a:gridCol w="8129400"/>
              </a:tblGrid>
              <a:tr h="647700">
                <a:tc>
                  <a:txBody>
                    <a:bodyPr/>
                    <a:lstStyle/>
                    <a:p>
                      <a:pPr indent="0" lvl="0" marL="0" rtl="0" algn="l">
                        <a:lnSpc>
                          <a:spcPct val="115000"/>
                        </a:lnSpc>
                        <a:spcBef>
                          <a:spcPts val="0"/>
                        </a:spcBef>
                        <a:spcAft>
                          <a:spcPts val="0"/>
                        </a:spcAft>
                        <a:buNone/>
                      </a:pPr>
                      <a:r>
                        <a:rPr lang="nl" sz="1000"/>
                        <a:t>Ik moet zeggen eisen die je wellicht aan een toilet stelt kunnen varieren per plek en/of hoe nodig je moet. Bijv. Als je onderweg op vakantie in Frankrijk bent heb je geen andere keuze en maak je toch gebruik van een toilet, ook zie je misschien liever anders, terwijl je dat ene toilet op kantoor wellicht vermijdt.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Hygiene is een pre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maak ik er geen gebruik van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vind ik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vind vooral hygiëne het belangrijkst bij het gebruik van een openbaar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200025">
                <a:tc>
                  <a:txBody>
                    <a:bodyPr/>
                    <a:lstStyle/>
                    <a:p>
                      <a:pPr indent="0" lvl="0" marL="0" rtl="0" algn="l">
                        <a:lnSpc>
                          <a:spcPct val="115000"/>
                        </a:lnSpc>
                        <a:spcBef>
                          <a:spcPts val="0"/>
                        </a:spcBef>
                        <a:spcAft>
                          <a:spcPts val="0"/>
                        </a:spcAft>
                        <a:buNone/>
                      </a:pPr>
                      <a:r>
                        <a:rPr lang="nl" sz="1000"/>
                        <a:t>Veilig en schoon als basis, anders toch verder zoeken naar toilet in cafe, station etc</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Hygiene vind ik het belangrijkst. Zowel schoon toilet als een kraan aanwezig.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800100">
                <a:tc>
                  <a:txBody>
                    <a:bodyPr/>
                    <a:lstStyle/>
                    <a:p>
                      <a:pPr indent="0" lvl="0" marL="0" rtl="0" algn="l">
                        <a:lnSpc>
                          <a:spcPct val="115000"/>
                        </a:lnSpc>
                        <a:spcBef>
                          <a:spcPts val="0"/>
                        </a:spcBef>
                        <a:spcAft>
                          <a:spcPts val="0"/>
                        </a:spcAft>
                        <a:buNone/>
                      </a:pPr>
                      <a:r>
                        <a:rPr lang="nl" sz="1000"/>
                        <a:t>1. Het moet veilig zijn: ik begrijp niet helemaal wat jullie precies bedoelen met een veilig toilet, maar het lijkt mij van belang dat een toilet op alle vlakken veilig te gebruiken is. 2. Toiletpapier: ik kijk altijd eerst of er toiletpapier hangt voordat ik een toilet gebruik, ik vind het idee en het gevoel van nattig ondergoed heel onprettig. 3. Spullen ophangen: op een openbaar toilet is de vloer vaak nat/modderig/vies (zeker op een festival), dan wil ik mijn tas niet op de grond zetten.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 In de toilet hoeft niet perse een kraan te zijn, als er in het gebied maar een kraan aanwezig is.</a:t>
                      </a:r>
                      <a:endParaRPr sz="1000"/>
                    </a:p>
                    <a:p>
                      <a:pPr indent="0" lvl="0" marL="0" rtl="0" algn="l">
                        <a:lnSpc>
                          <a:spcPct val="115000"/>
                        </a:lnSpc>
                        <a:spcBef>
                          <a:spcPts val="0"/>
                        </a:spcBef>
                        <a:spcAft>
                          <a:spcPts val="0"/>
                        </a:spcAft>
                        <a:buNone/>
                      </a:pPr>
                      <a:r>
                        <a:rPr lang="nl" sz="1000"/>
                        <a:t>- Ik weet niet exact wat er met veilig bedoeld wordt, maar het lijkt mij dat het veilig moet zijn :)</a:t>
                      </a:r>
                      <a:endParaRPr sz="1000"/>
                    </a:p>
                    <a:p>
                      <a:pPr indent="0" lvl="0" marL="0" rtl="0" algn="l">
                        <a:lnSpc>
                          <a:spcPct val="115000"/>
                        </a:lnSpc>
                        <a:spcBef>
                          <a:spcPts val="0"/>
                        </a:spcBef>
                        <a:spcAft>
                          <a:spcPts val="0"/>
                        </a:spcAft>
                        <a:buNone/>
                      </a:pPr>
                      <a:r>
                        <a:rPr lang="nl" sz="1000"/>
                        <a:t>- Het moet er niet alleen schoon uitzien, maar ook schoon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4575">
                <a:tc>
                  <a:txBody>
                    <a:bodyPr/>
                    <a:lstStyle/>
                    <a:p>
                      <a:pPr indent="0" lvl="0" marL="0" rtl="0" algn="l">
                        <a:lnSpc>
                          <a:spcPct val="115000"/>
                        </a:lnSpc>
                        <a:spcBef>
                          <a:spcPts val="0"/>
                        </a:spcBef>
                        <a:spcAft>
                          <a:spcPts val="0"/>
                        </a:spcAft>
                        <a:buNone/>
                      </a:pPr>
                      <a:r>
                        <a:rPr lang="nl" sz="1000"/>
                        <a:t>Zonder toiletpapier en een kraan vind ik een openbaar toilet onhygiënisch en zal ik er niet snel gebruik van maken.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vind ik zo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anders nog liever wild plas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Die zijn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Altijd toilet papier nodig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hygiëne belangrijk vi n 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Veiligheid en hygiëne zijn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Schoon vind ik belangrijk anders kan ik net zo goed buiten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het belangrijk vind dat een toilet privé en hygiënisch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het echt onveilig is of voelt, houd ik het nog wel wat langer op! Al vind ik het lastig om te definiëren wanneer dat het geval is, dat is toch vaak meer een gevoel.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t/>
            </a:r>
            <a:endParaRPr/>
          </a:p>
        </p:txBody>
      </p:sp>
      <p:sp>
        <p:nvSpPr>
          <p:cNvPr id="123" name="Google Shape;123;p24"/>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Conclusies uit toelichting</a:t>
            </a:r>
            <a:endParaRPr sz="2400">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Mist er nog een harde eis? Zo ja, waarom is dit een harde eis?</a:t>
            </a:r>
            <a:endParaRPr sz="2400">
              <a:latin typeface="Open Sans"/>
              <a:ea typeface="Open Sans"/>
              <a:cs typeface="Open Sans"/>
              <a:sym typeface="Open Sans"/>
            </a:endParaRPr>
          </a:p>
        </p:txBody>
      </p:sp>
      <p:graphicFrame>
        <p:nvGraphicFramePr>
          <p:cNvPr id="129" name="Google Shape;129;p25"/>
          <p:cNvGraphicFramePr/>
          <p:nvPr/>
        </p:nvGraphicFramePr>
        <p:xfrm>
          <a:off x="697875" y="1321550"/>
          <a:ext cx="3000000" cy="3000000"/>
        </p:xfrm>
        <a:graphic>
          <a:graphicData uri="http://schemas.openxmlformats.org/drawingml/2006/table">
            <a:tbl>
              <a:tblPr>
                <a:noFill/>
                <a:tableStyleId>{6858D519-6BC5-480D-BE94-73460A0878D6}</a:tableStyleId>
              </a:tblPr>
              <a:tblGrid>
                <a:gridCol w="7748225"/>
              </a:tblGrid>
              <a:tr h="342900">
                <a:tc>
                  <a:txBody>
                    <a:bodyPr/>
                    <a:lstStyle/>
                    <a:p>
                      <a:pPr indent="0" lvl="0" marL="0" rtl="0" algn="l">
                        <a:lnSpc>
                          <a:spcPct val="115000"/>
                        </a:lnSpc>
                        <a:spcBef>
                          <a:spcPts val="0"/>
                        </a:spcBef>
                        <a:spcAft>
                          <a:spcPts val="0"/>
                        </a:spcAft>
                        <a:buNone/>
                      </a:pPr>
                      <a:r>
                        <a:rPr lang="nl" sz="1000"/>
                        <a:t>De deur moet op slot kunnen ;-) en bijvoorbeeld het 'gebouwtje' waar je in zit moet hoger zijn dan mijn hoofd. Anderen hoeven mij op dat moment niet perse te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 in de vorm van: geen kieren/gaten/spleten waar je door heen kan kijken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 deur moet op slot kunnen voor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Deur moet op slot kunnen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Dat de ruimte afgesloten kan worden en dat je bijv een plek hebt waar je afval kwijt kan (denk aan tampons/maandverband)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 ik zou niet naar een toilet gaan zonder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gratis. Omdat ik anders wel een kroeg zal opzoeken waar ik kan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Het moet makkelijk zijn, en je moet een beetje beschut kunnen plassen. Ik wil niet dat iemand mijn billen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je er moet staan, moet er wel een plastuit of comfortabele manier zijn om te staan.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Desinfectiemiddel of zeep voor na gebruik.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het gevoel hebben opgesloten te zitten en er niet uit tw kunnen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je kunt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Goed werkend slot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Een zachte eis: het moet een afsluitbare ruimte zijn of zichtbaar zijn van de buitenkant dat de wc bezet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Goede verlichting!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 lijst is compleet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Zeep.</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Voldoende ruimte. Die mobiele toiletten die er nu zijn, zijn veel te klein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spiegel is altijd erg fijn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Het moet een beetje passen in het straat beeld. Anders krijg je van die lelijke dixie achtige dingen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moet er schoon ZIJN. Niet alleen ruiken en uitzien.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Mist er nog een harde eis? Zo ja, waarom is dit een harde eis?</a:t>
            </a:r>
            <a:endParaRPr sz="2400">
              <a:latin typeface="Open Sans"/>
              <a:ea typeface="Open Sans"/>
              <a:cs typeface="Open Sans"/>
              <a:sym typeface="Open Sans"/>
            </a:endParaRPr>
          </a:p>
        </p:txBody>
      </p:sp>
      <p:graphicFrame>
        <p:nvGraphicFramePr>
          <p:cNvPr id="135" name="Google Shape;135;p26"/>
          <p:cNvGraphicFramePr/>
          <p:nvPr/>
        </p:nvGraphicFramePr>
        <p:xfrm>
          <a:off x="697875" y="1321550"/>
          <a:ext cx="3000000" cy="3000000"/>
        </p:xfrm>
        <a:graphic>
          <a:graphicData uri="http://schemas.openxmlformats.org/drawingml/2006/table">
            <a:tbl>
              <a:tblPr>
                <a:noFill/>
                <a:tableStyleId>{6858D519-6BC5-480D-BE94-73460A0878D6}</a:tableStyleId>
              </a:tblPr>
              <a:tblGrid>
                <a:gridCol w="7748225"/>
              </a:tblGrid>
              <a:tr h="495300">
                <a:tc>
                  <a:txBody>
                    <a:bodyPr/>
                    <a:lstStyle/>
                    <a:p>
                      <a:pPr indent="0" lvl="0" marL="0" rtl="0" algn="l">
                        <a:lnSpc>
                          <a:spcPct val="115000"/>
                        </a:lnSpc>
                        <a:spcBef>
                          <a:spcPts val="0"/>
                        </a:spcBef>
                        <a:spcAft>
                          <a:spcPts val="0"/>
                        </a:spcAft>
                        <a:buNone/>
                      </a:pPr>
                      <a:r>
                        <a:rPr lang="nl" sz="1000"/>
                        <a:t>Er moet een prullenbakje zijn ivm verwisselen maandverband/tampon.</a:t>
                      </a:r>
                      <a:endParaRPr sz="1000"/>
                    </a:p>
                    <a:p>
                      <a:pPr indent="0" lvl="0" marL="0" rtl="0" algn="l">
                        <a:lnSpc>
                          <a:spcPct val="115000"/>
                        </a:lnSpc>
                        <a:spcBef>
                          <a:spcPts val="0"/>
                        </a:spcBef>
                        <a:spcAft>
                          <a:spcPts val="0"/>
                        </a:spcAft>
                        <a:buNone/>
                      </a:pPr>
                      <a:r>
                        <a:rPr lang="nl" sz="1000"/>
                        <a:t>En de ruimte moet afsluitbaar zijn, een deurtje - in een open toilet zou ik me niet gemakkelijk voelen.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ZEEP</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Deur moet op slot kunnen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Geen, als ik moet dan moet ik. Zoveel vieze wc,s gezien dat mijn standaard echt heel laag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Voldoende ruimte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Hufterproof en duurzaam</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Op een centrale plek. Verlichting?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Ja, er moet voldoende licht aanwezig zijn en een prullenbakje.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Gratis want dat is voor mannen ook zo</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Voldoende bewegingsruimte in de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Misschien nog de eis om een prullenbak in de wc te plaatsen voor maandverband etc.? Ik kan mij voorstellen dat dit voor veel vrouwen belangrijk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Ruimte om menstruatieproducten weg te kunnen gooien.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Ruimte moet op slot kunnen vanwege privacy, met name bij ontlasting.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Misschien dat ik mijn poep of plas ook weer weg kan werken zodat je je niet hoeft te schamen voor wat je doet. Is wel meer een zachte eis.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Gegarandeerd hygienische toiletbril, want anders ga ik niet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Prullenbak voor tampons/maandverband. Kraan geen harde eis, maar dan wel iets van een hygiënische gel.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Makelijk doorstroming van mensen zo als bij mannen wc. Een voor pissen en ander voor poepen wat hopelijk die vrouwen rij korter maakt!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Een plek om de dameshygiene spullen weg te kunnen gooien. Hebben veel vrouwen nodig.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Gebruiksgemak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moet niet alleen schoon ruiken en lijken, het moet ook schoon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Ja, dat er zeep aanwezig is. Misschien geen harde eis, maar dat je je handen kan drogen.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Mist er nog een harde eis? Zo ja, waarom is dit een harde eis?</a:t>
            </a:r>
            <a:endParaRPr sz="2400">
              <a:latin typeface="Open Sans"/>
              <a:ea typeface="Open Sans"/>
              <a:cs typeface="Open Sans"/>
              <a:sym typeface="Open Sans"/>
            </a:endParaRPr>
          </a:p>
        </p:txBody>
      </p:sp>
      <p:graphicFrame>
        <p:nvGraphicFramePr>
          <p:cNvPr id="141" name="Google Shape;141;p27"/>
          <p:cNvGraphicFramePr/>
          <p:nvPr/>
        </p:nvGraphicFramePr>
        <p:xfrm>
          <a:off x="697875" y="1321550"/>
          <a:ext cx="3000000" cy="3000000"/>
        </p:xfrm>
        <a:graphic>
          <a:graphicData uri="http://schemas.openxmlformats.org/drawingml/2006/table">
            <a:tbl>
              <a:tblPr>
                <a:noFill/>
                <a:tableStyleId>{6858D519-6BC5-480D-BE94-73460A0878D6}</a:tableStyleId>
              </a:tblPr>
              <a:tblGrid>
                <a:gridCol w="7748225"/>
              </a:tblGrid>
              <a:tr h="200025">
                <a:tc>
                  <a:txBody>
                    <a:bodyPr/>
                    <a:lstStyle/>
                    <a:p>
                      <a:pPr indent="0" lvl="0" marL="0" rtl="0" algn="l">
                        <a:lnSpc>
                          <a:spcPct val="115000"/>
                        </a:lnSpc>
                        <a:spcBef>
                          <a:spcPts val="0"/>
                        </a:spcBef>
                        <a:spcAft>
                          <a:spcPts val="0"/>
                        </a:spcAft>
                        <a:buNone/>
                      </a:pPr>
                      <a:r>
                        <a:rPr lang="nl" sz="1000"/>
                        <a:t>Ja, privacy is belangrijk. Hoeft niet per se overdekt.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ik de keuze heb tussen het comfort van een dixie of een toilet met waterspoeling, dan kies ik voor waterspoeling.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Er is nog wel verschil tussen plassen en poepen mbt omstandigheden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deur gesloten tot aan de grond, anders kunnen ze er onder kijken of je benen pakken en horen ze je poepen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Toilet bil aanwezig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Toegankelijkheid; geen rijen.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 grond moet ook in enige mate schoon zijn, zodat je broek niet door de nattigheid gaat.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moet privacy hebben. En bij voorkeur niet of weinig hoeven betalen.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Licht op de wc is altijd wel fijn.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Belangrijk is dat je je ongesteldheidsspullen op een discrete manier weg kunt gooien.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Materiaalgebruik. Kunststof of metaal? Zelfreinigend.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 schoon, veilig is wel het belangrijkste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Zeep om handen mee te wassen. Klink aanraken etc. brengt bacterien met zich mee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Voldoende ligt is ook wel fijn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Wat te doen als het toilet defect is? Kan je dat dan ergens aan zien? Een lampje o.i.d? Of instructies wanneer het toilet schoongemaakt is/wordt?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schoonheid, een mooie plek die mijn interesse wekt met verassingen. Veel toiletten zijn ongelofelijk saai. Het leukste aan openbare toiletten vind ik de vol gekladderde wanden met tekstjes van bezoekers. een manier van communicatie.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Hij moet op slot kunnen. Dat is voor privacy heel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moet enigszins schoon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Mist er nog een harde eis? Zo ja, waarom is dit een harde eis?</a:t>
            </a:r>
            <a:endParaRPr sz="2400">
              <a:latin typeface="Open Sans"/>
              <a:ea typeface="Open Sans"/>
              <a:cs typeface="Open Sans"/>
              <a:sym typeface="Open Sans"/>
            </a:endParaRPr>
          </a:p>
        </p:txBody>
      </p:sp>
      <p:graphicFrame>
        <p:nvGraphicFramePr>
          <p:cNvPr id="147" name="Google Shape;147;p28"/>
          <p:cNvGraphicFramePr/>
          <p:nvPr/>
        </p:nvGraphicFramePr>
        <p:xfrm>
          <a:off x="765475" y="1321550"/>
          <a:ext cx="3000000" cy="3000000"/>
        </p:xfrm>
        <a:graphic>
          <a:graphicData uri="http://schemas.openxmlformats.org/drawingml/2006/table">
            <a:tbl>
              <a:tblPr>
                <a:noFill/>
                <a:tableStyleId>{6858D519-6BC5-480D-BE94-73460A0878D6}</a:tableStyleId>
              </a:tblPr>
              <a:tblGrid>
                <a:gridCol w="7705450"/>
              </a:tblGrid>
              <a:tr h="200025">
                <a:tc>
                  <a:txBody>
                    <a:bodyPr/>
                    <a:lstStyle/>
                    <a:p>
                      <a:pPr indent="0" lvl="0" marL="0" rtl="0" algn="l">
                        <a:lnSpc>
                          <a:spcPct val="115000"/>
                        </a:lnSpc>
                        <a:spcBef>
                          <a:spcPts val="0"/>
                        </a:spcBef>
                        <a:spcAft>
                          <a:spcPts val="0"/>
                        </a:spcAft>
                        <a:buNone/>
                      </a:pPr>
                      <a:r>
                        <a:rPr lang="nl" sz="1000"/>
                        <a:t>Nee niet dat ik kan bedenken.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Prullenbak aanwezig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 volgens mij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 aanwezigheid van een prullenbak, voor vrouwen die bijv. menstrueren.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Prullenbak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zou een prullenbak een harde eis vinden indien je ongesteld bent.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zichtbaarheid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 nu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Niet volledig open en bloot. Overdekt hoeft niet, maar enige afscherming is voor mij wel een vereiste.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53" name="Google Shape;153;p29" title="Als je naar een openbaar toilet gaat en het volgende is zichtbaar. Heb je daar moeite mee?"/>
          <p:cNvPicPr preferRelativeResize="0"/>
          <p:nvPr/>
        </p:nvPicPr>
        <p:blipFill>
          <a:blip r:embed="rId3">
            <a:alphaModFix/>
          </a:blip>
          <a:stretch>
            <a:fillRect/>
          </a:stretch>
        </p:blipFill>
        <p:spPr>
          <a:xfrm>
            <a:off x="285750" y="1280769"/>
            <a:ext cx="8572500" cy="5300663"/>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0"/>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jouw keuze voor ja of nee toelichten?</a:t>
            </a:r>
            <a:endParaRPr sz="2400">
              <a:latin typeface="Open Sans"/>
              <a:ea typeface="Open Sans"/>
              <a:cs typeface="Open Sans"/>
              <a:sym typeface="Open Sans"/>
            </a:endParaRPr>
          </a:p>
        </p:txBody>
      </p:sp>
      <p:graphicFrame>
        <p:nvGraphicFramePr>
          <p:cNvPr id="159" name="Google Shape;159;p30"/>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7573425"/>
              </a:tblGrid>
              <a:tr h="342900">
                <a:tc>
                  <a:txBody>
                    <a:bodyPr/>
                    <a:lstStyle/>
                    <a:p>
                      <a:pPr indent="0" lvl="0" marL="0" rtl="0" algn="l">
                        <a:lnSpc>
                          <a:spcPct val="115000"/>
                        </a:lnSpc>
                        <a:spcBef>
                          <a:spcPts val="0"/>
                        </a:spcBef>
                        <a:spcAft>
                          <a:spcPts val="0"/>
                        </a:spcAft>
                        <a:buNone/>
                      </a:pPr>
                      <a:r>
                        <a:rPr lang="nl" sz="1000"/>
                        <a:t>Onderbenen en voeten vind ik niet zo'n probleem. Ik denk dat het vooral eraan ligt dat mensen niet echt kunnen zien hoe je houding is en je emotie/uitdrukking.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 vind ik belangrijk, anderen hoeven niet te zien hoe je gezicht eruit ziet als je plast, of poept.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57375">
                <a:tc>
                  <a:txBody>
                    <a:bodyPr/>
                    <a:lstStyle/>
                    <a:p>
                      <a:pPr indent="0" lvl="0" marL="0" rtl="0" algn="l">
                        <a:lnSpc>
                          <a:spcPct val="115000"/>
                        </a:lnSpc>
                        <a:spcBef>
                          <a:spcPts val="0"/>
                        </a:spcBef>
                        <a:spcAft>
                          <a:spcPts val="0"/>
                        </a:spcAft>
                        <a:buNone/>
                      </a:pPr>
                      <a:r>
                        <a:rPr lang="nl" sz="1000"/>
                        <a:t>Enige vorm van privacy is fijn. Daarbij hebben vrouwen ook wel eens hun periode en zou het fijn zijn dat niet iedereen meekijkt.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Voelt ook onveilig, tenzij het alleen voor andere toiletgebruikers zichtbaar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dat iemand me ziet als ik naar de WC ga.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Vanwege privacy is het fijn dat je “onbekend” gebruik maakt van een toilet. Hoofd dus niet zichtbaar, voeten maakt niet uit (geeft alleen maar aan dat het toilet bezet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Alleen voeten vind ik oke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Lastig toe te lichten als je niet weet hoe dit dames toilet eruit komt te zien, maar bovenbenen komt dichtbij de intieme zones, vandaar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zou niet fijn naar een toilet gaan als anderen mij kunnen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23950">
                <a:tc>
                  <a:txBody>
                    <a:bodyPr/>
                    <a:lstStyle/>
                    <a:p>
                      <a:pPr indent="0" lvl="0" marL="0" rtl="0" algn="l">
                        <a:lnSpc>
                          <a:spcPct val="115000"/>
                        </a:lnSpc>
                        <a:spcBef>
                          <a:spcPts val="0"/>
                        </a:spcBef>
                        <a:spcAft>
                          <a:spcPts val="0"/>
                        </a:spcAft>
                        <a:buNone/>
                      </a:pPr>
                      <a:r>
                        <a:rPr lang="nl" sz="1000"/>
                        <a:t>Het moeten plassen voelt toch als iets wat privé is. Als het een openbaar toilet is voelt het ongemakkelijk als mensen je kunnen zien. Hoewel met wat drank op het wellicht anders voelt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dat iemand me aan kan kijken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Aan hoofd of voeten zie je niet echt dat je op het toilet zit. De rest vind ik privé.</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heb niet veel privacy nodig maar wel een beetje.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Naar de wc gaan is privé</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In de categorie privacy vind ik dit het prettigst. En dit is voor mij minimaal nodig voor ontspanning om het toilet te gebruiken.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Hoofd vind ik een no go is, ik zou dat heel gênant vinden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wil niet 'bekeken'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moet kunnen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Onderbenen en voeten vind ik geen probleem.</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voel me niet op mn gemak als mn hoofd of bovenlichaam zichbaar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 waarom zitten we anders achter een gesloten deur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wilt niet het gevoel hebben dat je in de kijk zit of dat mensen je zien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1"/>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jouw keuze voor ja of nee toelichten?</a:t>
            </a:r>
            <a:endParaRPr sz="2400">
              <a:latin typeface="Open Sans"/>
              <a:ea typeface="Open Sans"/>
              <a:cs typeface="Open Sans"/>
              <a:sym typeface="Open Sans"/>
            </a:endParaRPr>
          </a:p>
        </p:txBody>
      </p:sp>
      <p:graphicFrame>
        <p:nvGraphicFramePr>
          <p:cNvPr id="165" name="Google Shape;165;p31"/>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7573425"/>
              </a:tblGrid>
              <a:tr h="200025">
                <a:tc>
                  <a:txBody>
                    <a:bodyPr/>
                    <a:lstStyle/>
                    <a:p>
                      <a:pPr indent="0" lvl="0" marL="0" rtl="0" algn="l">
                        <a:lnSpc>
                          <a:spcPct val="115000"/>
                        </a:lnSpc>
                        <a:spcBef>
                          <a:spcPts val="0"/>
                        </a:spcBef>
                        <a:spcAft>
                          <a:spcPts val="0"/>
                        </a:spcAft>
                        <a:buNone/>
                      </a:pPr>
                      <a:r>
                        <a:rPr lang="nl" sz="1000"/>
                        <a:t>Wil niet dat iemand me herkent op de wc</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Mannen kijken graag over hokjes en deuren heen.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heb liever niet dat mensen mijn hoofd en bovenlichaam zien als ik aan het plassen 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Ik heb er moeite mee dat je een bepaalde houding moet aannemen en dat dit zichtbaar is.Vooral voor ouderen.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geeft mij gevoel van veiligheid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Beetje privacy is wel fijn, als je plast of poept.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I.v.m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vind privacy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prive moment?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30750">
                <a:tc>
                  <a:txBody>
                    <a:bodyPr/>
                    <a:lstStyle/>
                    <a:p>
                      <a:pPr indent="0" lvl="0" marL="0" rtl="0" algn="l">
                        <a:lnSpc>
                          <a:spcPct val="115000"/>
                        </a:lnSpc>
                        <a:spcBef>
                          <a:spcPts val="0"/>
                        </a:spcBef>
                        <a:spcAft>
                          <a:spcPts val="0"/>
                        </a:spcAft>
                        <a:buNone/>
                      </a:pPr>
                      <a:r>
                        <a:rPr lang="nl" sz="1000"/>
                        <a:t>Ik vind het heel fijn als mensen me kunnen zien Dat betekend namelijk ook dat je er boven of onder door kan kijken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Kwestie van wennen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Aan houding valt te zien welke behoefte je doet. Wc moment is voor mij persoonlijk een moment van privacy en ontspanning. Soms telefoon erbij.</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Heel gek maar je wilt niet herkent worden. Weet niet waarom is niet rationeel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Ligt aan grote of kleine boodschap. Voor een plasje maakt het me minder uit. Voor de grote boodschap zou ik toch liever helemaal uit het zicht zitten. En als ik ongesteld ben zeker.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47700">
                <a:tc>
                  <a:txBody>
                    <a:bodyPr/>
                    <a:lstStyle/>
                    <a:p>
                      <a:pPr indent="0" lvl="0" marL="0" rtl="0" algn="l">
                        <a:lnSpc>
                          <a:spcPct val="115000"/>
                        </a:lnSpc>
                        <a:spcBef>
                          <a:spcPts val="0"/>
                        </a:spcBef>
                        <a:spcAft>
                          <a:spcPts val="0"/>
                        </a:spcAft>
                        <a:buNone/>
                      </a:pPr>
                      <a:r>
                        <a:rPr lang="nl" sz="1000"/>
                        <a:t>Ik geloof dat ik naar het toilet gaan toch erg intiem vind, dus liever niet zichtbaar ben voor jan en alleman. Ook in het geval dat je tampon/maandverband moet wisselen of menstruatiecup legen en weer inbrengen. Ik vraag me nu trouwens af of dat staand überhaupt zou gaan, met tampon of mooncup.</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Wel enige privacy nodig. Nu ga je ook bijvoorbeeld in de bosjes zitten zodat je beschut zit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hecht aan een beetje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Vanwege privacy is het fijn dat je “onbekend” gebruik maakt van een toilet. Hoofd dus niet zichtbaar, voeten maakt niet uit (geeft alleen maar aan dat het toilet bezet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Gedachte/idee is niet prettig. Plus niet gewend als vrouwzijnde dat deze delen zichtbaar (kunnen) zijn voor anderen tijdens een toiletbezoek.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4" title="Als je gebruikt maakt van een openbaar toilet waar moet het aan voldoen?"/>
          <p:cNvPicPr preferRelativeResize="0"/>
          <p:nvPr/>
        </p:nvPicPr>
        <p:blipFill>
          <a:blip r:embed="rId3">
            <a:alphaModFix/>
          </a:blip>
          <a:stretch>
            <a:fillRect/>
          </a:stretch>
        </p:blipFill>
        <p:spPr>
          <a:xfrm>
            <a:off x="152400" y="1264850"/>
            <a:ext cx="8839202" cy="5465214"/>
          </a:xfrm>
          <a:prstGeom prst="rect">
            <a:avLst/>
          </a:prstGeom>
          <a:noFill/>
          <a:ln>
            <a:noFill/>
          </a:ln>
        </p:spPr>
      </p:pic>
      <p:pic>
        <p:nvPicPr>
          <p:cNvPr id="63" name="Google Shape;63;p14"/>
          <p:cNvPicPr preferRelativeResize="0"/>
          <p:nvPr/>
        </p:nvPicPr>
        <p:blipFill>
          <a:blip r:embed="rId4">
            <a:alphaModFix/>
          </a:blip>
          <a:stretch>
            <a:fillRect/>
          </a:stretch>
        </p:blipFill>
        <p:spPr>
          <a:xfrm>
            <a:off x="152400" y="144675"/>
            <a:ext cx="601025" cy="6010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2"/>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jouw keuze voor ja of nee toelichten?</a:t>
            </a:r>
            <a:endParaRPr sz="2400">
              <a:latin typeface="Open Sans"/>
              <a:ea typeface="Open Sans"/>
              <a:cs typeface="Open Sans"/>
              <a:sym typeface="Open Sans"/>
            </a:endParaRPr>
          </a:p>
        </p:txBody>
      </p:sp>
      <p:graphicFrame>
        <p:nvGraphicFramePr>
          <p:cNvPr id="171" name="Google Shape;171;p32"/>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7573425"/>
              </a:tblGrid>
              <a:tr h="495300">
                <a:tc>
                  <a:txBody>
                    <a:bodyPr/>
                    <a:lstStyle/>
                    <a:p>
                      <a:pPr indent="0" lvl="0" marL="0" rtl="0" algn="l">
                        <a:lnSpc>
                          <a:spcPct val="115000"/>
                        </a:lnSpc>
                        <a:spcBef>
                          <a:spcPts val="0"/>
                        </a:spcBef>
                        <a:spcAft>
                          <a:spcPts val="0"/>
                        </a:spcAft>
                        <a:buNone/>
                      </a:pPr>
                      <a:r>
                        <a:rPr lang="nl" sz="1000"/>
                        <a:t>Als het bovenlijf zichtbaar is kan ik me voorstellen dat er toch al snel meer zichtbaar is; als vrouw ga je zitten en sta je op, en soms (als je een broekpak aanhebt bijvoorbeeld) moet er meer uit dan anders. Minder chill in een openbare ruimtes. Zelfde geldt voor bovenbenen. Rest maakt me niet uit.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Wat privacy vind ik wel fijn.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je bepaalde lichaamsdelen ziet kan dit onveiligheid creëren en je wellicht lastig gevallen wordt door mannen.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Voeten vind ik niet zo erg, de rest wel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gewoon even een moment voor mezelf</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is fijn om een beetje privacy te hebben.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wilt je niet ongemakkelijk voelen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4325">
                <a:tc>
                  <a:txBody>
                    <a:bodyPr/>
                    <a:lstStyle/>
                    <a:p>
                      <a:pPr indent="0" lvl="0" marL="0" rtl="0" algn="l">
                        <a:lnSpc>
                          <a:spcPct val="115000"/>
                        </a:lnSpc>
                        <a:spcBef>
                          <a:spcPts val="0"/>
                        </a:spcBef>
                        <a:spcAft>
                          <a:spcPts val="0"/>
                        </a:spcAft>
                        <a:buNone/>
                      </a:pPr>
                      <a:r>
                        <a:rPr lang="nl" sz="1000"/>
                        <a:t>Ik vind het een toiletbezoek niet echt nodig om met andere te delen. Even een privacy momentje moet kunnen toch?</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dat mensen mij zien, voeten is prima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Heeft te maken met gevoel van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Graag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Privé moment, moet niet worden verstoord.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8125">
                <a:tc>
                  <a:txBody>
                    <a:bodyPr/>
                    <a:lstStyle/>
                    <a:p>
                      <a:pPr indent="0" lvl="0" marL="0" rtl="0" algn="l">
                        <a:lnSpc>
                          <a:spcPct val="115000"/>
                        </a:lnSpc>
                        <a:spcBef>
                          <a:spcPts val="0"/>
                        </a:spcBef>
                        <a:spcAft>
                          <a:spcPts val="0"/>
                        </a:spcAft>
                        <a:buNone/>
                      </a:pPr>
                      <a:r>
                        <a:rPr lang="nl" sz="1000"/>
                        <a:t>Bovenlichaam - ik draag vaak jumpsuits als je die naar beneden doet zit je in je bh. Is niet heel fijn in het openbaar. Bovenbenen?? Als je zit zie je je boven benen en dan kan iemand gewoon meekijken hoe ik plas dat zou gek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Hou van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124000">
                <a:tc>
                  <a:txBody>
                    <a:bodyPr/>
                    <a:lstStyle/>
                    <a:p>
                      <a:pPr indent="0" lvl="0" marL="0" rtl="0" algn="l">
                        <a:lnSpc>
                          <a:spcPct val="115000"/>
                        </a:lnSpc>
                        <a:spcBef>
                          <a:spcPts val="0"/>
                        </a:spcBef>
                        <a:spcAft>
                          <a:spcPts val="0"/>
                        </a:spcAft>
                        <a:buNone/>
                      </a:pPr>
                      <a:r>
                        <a:rPr lang="nl" sz="1000"/>
                        <a:t>Naar het toilet gaan is een prive bezigheid en daarom wil ik dat er zo min mogelijk zichtbaar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Soms heb je ingewikkelde outfits en moet alles uit om te plassen, dus dan zit je in je blote jopen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Wilt absoluut privacy. Voeten is ok, maar liever geen andere lichaamsdelen zichtbaar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zichtbaar zijn op het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Het toilet is voor mij iets privé, zodra de aangevinkte 'ja, heb ik moeite mee' zichtbaar zijn, zal het voor mij minder aantrekkelijk zijn om naar de wc te gaan.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Moet me op mezelf kunnen concentreren.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Mensen die weten wie je bent / privacy overwegingen. Voel me dan bekeken.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Een beetje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3"/>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jouw keuze voor ja of nee toelichten?</a:t>
            </a:r>
            <a:endParaRPr sz="2400">
              <a:latin typeface="Open Sans"/>
              <a:ea typeface="Open Sans"/>
              <a:cs typeface="Open Sans"/>
              <a:sym typeface="Open Sans"/>
            </a:endParaRPr>
          </a:p>
        </p:txBody>
      </p:sp>
      <p:graphicFrame>
        <p:nvGraphicFramePr>
          <p:cNvPr id="177" name="Google Shape;177;p33"/>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7573425"/>
              </a:tblGrid>
              <a:tr h="342900">
                <a:tc>
                  <a:txBody>
                    <a:bodyPr/>
                    <a:lstStyle/>
                    <a:p>
                      <a:pPr indent="0" lvl="0" marL="0" rtl="0" algn="l">
                        <a:lnSpc>
                          <a:spcPct val="115000"/>
                        </a:lnSpc>
                        <a:spcBef>
                          <a:spcPts val="0"/>
                        </a:spcBef>
                        <a:spcAft>
                          <a:spcPts val="0"/>
                        </a:spcAft>
                        <a:buNone/>
                      </a:pPr>
                      <a:r>
                        <a:rPr lang="nl" sz="1000"/>
                        <a:t>Het liefst wil ik helemaal afgesloten zitten, vooral bij ontlasting, maar geen zichtbaarheid van voeten en onderbenen is een zachte eis.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Bij hoofd ligt t eraan of je recht iemand zit aan te staren of dat ze alleen je achterhoofd zien. Zelfde bij bovenlichaam, rug is prima maar voorkant is net n beetje gek. Boven en onderbenen lijkt me niet heel fijn aangezien iedereen dan ook kan zien als je doorgelekt oid bent als je je broek naar beneden doet.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is fijn om een beetje privacy te hebben.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is een prive aangelegenheid en dan hoef ik niemand te zien of hoeft een ander mij niet te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Hoofd vind ik bezwaar. Voeten benen zijn anoniemer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kan me weinig voorstellen van openbaar vrouwentoilet, maar liefst afgedekt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28600">
                <a:tc>
                  <a:txBody>
                    <a:bodyPr/>
                    <a:lstStyle/>
                    <a:p>
                      <a:pPr indent="0" lvl="0" marL="0" rtl="0" algn="l">
                        <a:lnSpc>
                          <a:spcPct val="115000"/>
                        </a:lnSpc>
                        <a:spcBef>
                          <a:spcPts val="0"/>
                        </a:spcBef>
                        <a:spcAft>
                          <a:spcPts val="0"/>
                        </a:spcAft>
                        <a:buNone/>
                      </a:pPr>
                      <a:r>
                        <a:rPr lang="nl" sz="1000"/>
                        <a:t>Bij familie of vrienden laat ik makkelijk deur wagenwijd open, maar op een festival wil je toch wel wat meer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wil graag wst privacy en anonimiteit tijdens je toiletgang.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Wij vrouwen zijn het gewoon niet zo als bij mannen het gewend om elkaar te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Geeft een gevoel van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 is wel zo fijn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 is key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Bovenlichaam + hoofd lijkt mij oncomfortabel wanneer dat gezien kan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Aangezien vrouwen toch de bovenbenen ontbloot zullen hebben, lijkt me dat handig om af te schermen.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Vanaf mijn knieen zou ik privacy fijn vinden omdat niet iedereen hoeft te zien hoe ik naar het toilet ga. Mijn voeten en onderbenen doen er minder toe.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Beetje privacy vind ik wel fijn, hoofd onderbenen en voeten vind ik geen probleem</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Niet aan gewend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voel me bekeken als er meer te zien is dan voeten en onderbenen, toiletbezoek is privé.</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Lijkt me heel gek als mensen m’n gezicht kunnen zien terwijl ik naar de wc ga. En bovenlichaam al helemaal, wat als je een jumpsuit aan hebt?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 lijkt me duidelijk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Onderbenen en voeten zichtbaar is eigenlijk op veel plaatsen al, dus niet zo'n probleem.</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Voet en onderbeen geen probleem (zoals festival of camping)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4"/>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jouw keuze voor ja of nee toelichten?</a:t>
            </a:r>
            <a:endParaRPr sz="2400">
              <a:latin typeface="Open Sans"/>
              <a:ea typeface="Open Sans"/>
              <a:cs typeface="Open Sans"/>
              <a:sym typeface="Open Sans"/>
            </a:endParaRPr>
          </a:p>
        </p:txBody>
      </p:sp>
      <p:graphicFrame>
        <p:nvGraphicFramePr>
          <p:cNvPr id="183" name="Google Shape;183;p34"/>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7573425"/>
              </a:tblGrid>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Ja het is ongemakkelijk.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in een afgesloten ruimte naar het toilet kunnen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Voor vrouwen, i.v.m. kleding (broek vs. rok vs. jumpsuit), is privacy belangrijk. Naar het toilet gaan met een jumpsuit, betekent dat de hele jumpsuit (ook bovenlichaam) uit moet.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Graag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herkenbaar zijn als ik aan het plassen 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Voor de privacy lijkt het me fijn om niet herkenbaar te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zou het niet fijn vinden om echt bekeken te worden. Maar voeten lijkt me prima.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Toiletbezoek beschouw ik als superprivé. Ik vind het al ongemakkelijk als mensen me kunnen horen.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benen maakt niet echt uit maar hoofd en bovenlichaam is wat persoonlijk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Gezichtsuitdrukking tijdens doen van de boodschap hoeft niet door iedereen gezien te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Toilet gebruik bij name openbaar voor dames vind ik privacy een belangrijk punt.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zoveel mogelijk privacy is top!</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Houd van een beetje 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Hoofd van de achterkant vind ik geen probleem maar mijn gezicht wel. Bovenbenen lijkt me gek als ik op een toilet zit, want dan zie je alles gebeuren haha.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Te zichtbaar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66700">
                <a:tc>
                  <a:txBody>
                    <a:bodyPr/>
                    <a:lstStyle/>
                    <a:p>
                      <a:pPr indent="0" lvl="0" marL="0" rtl="0" algn="l">
                        <a:lnSpc>
                          <a:spcPct val="115000"/>
                        </a:lnSpc>
                        <a:spcBef>
                          <a:spcPts val="0"/>
                        </a:spcBef>
                        <a:spcAft>
                          <a:spcPts val="0"/>
                        </a:spcAft>
                        <a:buNone/>
                      </a:pPr>
                      <a:r>
                        <a:rPr lang="nl" sz="1000"/>
                        <a:t>Anderen hoeven niet te zien wanneer ik een tampon moet verwisselen, dus daarom zo min mogelijk zichtbaar, wanneer je zit zakt je broek naar beneden en het is niet netjes als de wachtende rij dan je broek op je enkels ziet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je broek omlaag zakt bij vrouwen. vind ik raar.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Een silhouet mag zichtbaar zijn maar mag niet teveel verhullen, het is al een bijzondere daad opzich lijkt mij dus mensen hoeven niet alsnog alles mee te krijgen.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denk dat ik vooral het idee dat mensen mijn broek op mijn enkels zien hangen vervelend vind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Hoef mijn toiletmoment niet te delen met anderen. In de USA zit er veel ruimte tussen de deuren van het hokje waardoor je zo naar binnen kunt kijken, ervaar ik als vervelend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28600">
                <a:tc>
                  <a:txBody>
                    <a:bodyPr/>
                    <a:lstStyle/>
                    <a:p>
                      <a:pPr indent="0" lvl="0" marL="0" rtl="0" algn="l">
                        <a:lnSpc>
                          <a:spcPct val="115000"/>
                        </a:lnSpc>
                        <a:spcBef>
                          <a:spcPts val="0"/>
                        </a:spcBef>
                        <a:spcAft>
                          <a:spcPts val="0"/>
                        </a:spcAft>
                        <a:buNone/>
                      </a:pPr>
                      <a:r>
                        <a:rPr lang="nl" sz="1000"/>
                        <a:t>Zodra mensen mij kunnen aankijken lukt het me niet om te ontspannen en dan is het moeilijk om mijn boodschap te doen.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5"/>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jouw keuze voor ja of nee toelichten?</a:t>
            </a:r>
            <a:endParaRPr sz="2400">
              <a:latin typeface="Open Sans"/>
              <a:ea typeface="Open Sans"/>
              <a:cs typeface="Open Sans"/>
              <a:sym typeface="Open Sans"/>
            </a:endParaRPr>
          </a:p>
        </p:txBody>
      </p:sp>
      <p:graphicFrame>
        <p:nvGraphicFramePr>
          <p:cNvPr id="189" name="Google Shape;189;p35"/>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7559175"/>
              </a:tblGrid>
              <a:tr h="647700">
                <a:tc>
                  <a:txBody>
                    <a:bodyPr/>
                    <a:lstStyle/>
                    <a:p>
                      <a:pPr indent="0" lvl="0" marL="0" rtl="0" algn="l">
                        <a:lnSpc>
                          <a:spcPct val="115000"/>
                        </a:lnSpc>
                        <a:spcBef>
                          <a:spcPts val="0"/>
                        </a:spcBef>
                        <a:spcAft>
                          <a:spcPts val="0"/>
                        </a:spcAft>
                        <a:buNone/>
                      </a:pPr>
                      <a:r>
                        <a:rPr lang="nl" sz="1000"/>
                        <a:t>Op een wc de bovenbenen kunnen zien gaat te ver (wie weet wat je dan allemaal nog kunt zien: zittend de bovenbenen zien, is ook de vulva kunnen zien, neem ik aan?). Aan het hoofd en bovenlijf kun je iemand wel herkennen, dus dan is er onvoldoende privacy. Voeten en onderbenen maken me niet uit.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liever niet herkend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Ik vind het ongemakkelijk als ik iemand aan kan kijken als ik plas. Ook vind ik het niet fijn als mijn bovenbenen zichtbaar zijn, want dat zou ik bang zijn dat je ook mijn geslachtsdeel kunt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Niet echt een prettig moment om bekeken te worden haha.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vind privacy toch wel erg fijn tijdens een toiletbezoek.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vind ik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Misschien ook wel omdat ik het niet gewend ben, maar het lijkt mij een heel raar gevoel als mensen mijn hoofd kunnen zien tijdens het wc bezoek. En dat is net zo als bij mijn bovenbenen, dat lijkt mij wel wat onwennig.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495300">
                <a:tc>
                  <a:txBody>
                    <a:bodyPr/>
                    <a:lstStyle/>
                    <a:p>
                      <a:pPr indent="0" lvl="0" marL="0" rtl="0" algn="l">
                        <a:lnSpc>
                          <a:spcPct val="115000"/>
                        </a:lnSpc>
                        <a:spcBef>
                          <a:spcPts val="0"/>
                        </a:spcBef>
                        <a:spcAft>
                          <a:spcPts val="0"/>
                        </a:spcAft>
                        <a:buNone/>
                      </a:pPr>
                      <a:r>
                        <a:rPr lang="nl" sz="1000"/>
                        <a:t>Voelt toch als prive-moment in openbare ruimte. In familie- en vriendenkring maakt me niet uit om naast elkaar in het gras te plassen. In stad is dat (nog) anders, wie weet wordt het gewoner om daar ook zichtbaar te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Het voelt ongemakkelijk als men tijdens het toiletbezoek mijn gezicht, bovenlichaam of bovenbenen kan zien. Maar wellicht is dat een kwestie van even wennen?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je een jumpsuit draagt vergt het wat meer gedoe om te kunnen plassen. Daarom zou het prettig zijn als het bovenlichaam niet zichtbaar is voor anderen.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47700">
                <a:tc>
                  <a:txBody>
                    <a:bodyPr/>
                    <a:lstStyle/>
                    <a:p>
                      <a:pPr indent="0" lvl="0" marL="0" rtl="0" algn="l">
                        <a:lnSpc>
                          <a:spcPct val="115000"/>
                        </a:lnSpc>
                        <a:spcBef>
                          <a:spcPts val="0"/>
                        </a:spcBef>
                        <a:spcAft>
                          <a:spcPts val="0"/>
                        </a:spcAft>
                        <a:buNone/>
                      </a:pPr>
                      <a:r>
                        <a:rPr lang="nl" sz="1000"/>
                        <a:t>Ik zou het niet prettig vinden als de broek en ondergoed dat ik naar beneden doe en op mijn bovenbenen blijft hangen voor iedereen zichtbaar is. Enige privacy vind ik wel fijn, vandaar dat ik mijn bovenlichaam ook liever achter een deur verstop. Zeker wanneer het verder geen afgesloten gebied is en mannen/kinderen ook vrij zicht hebben.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Ik zou wel moeten wennen aan dat mensen mijn hoofd kunnen zien, maar daar valt wel aan te wennen. Bovenlichaam en bovenbenen zijn echt een no go. Onderbenen kan nog.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6"/>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jouw keuze voor ja of nee toelichten?</a:t>
            </a:r>
            <a:endParaRPr sz="2400">
              <a:latin typeface="Open Sans"/>
              <a:ea typeface="Open Sans"/>
              <a:cs typeface="Open Sans"/>
              <a:sym typeface="Open Sans"/>
            </a:endParaRPr>
          </a:p>
        </p:txBody>
      </p:sp>
      <p:graphicFrame>
        <p:nvGraphicFramePr>
          <p:cNvPr id="195" name="Google Shape;195;p36"/>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7559175"/>
              </a:tblGrid>
              <a:tr h="495300">
                <a:tc>
                  <a:txBody>
                    <a:bodyPr/>
                    <a:lstStyle/>
                    <a:p>
                      <a:pPr indent="0" lvl="0" marL="0" rtl="0" algn="l">
                        <a:lnSpc>
                          <a:spcPct val="115000"/>
                        </a:lnSpc>
                        <a:spcBef>
                          <a:spcPts val="0"/>
                        </a:spcBef>
                        <a:spcAft>
                          <a:spcPts val="0"/>
                        </a:spcAft>
                        <a:buNone/>
                      </a:pPr>
                      <a:r>
                        <a:rPr lang="nl" sz="1000"/>
                        <a:t>Onderbenen en voeten vind ik minder 'persoonlijk' tijdens een toiletbezoek. Voor de andere lichaamsdelen komt het te dichtbij het geslachtsdeel en iemand in de ogen kijken een toiletbezoek zou ik ook ongemakkelijk vinden. Blijft toch iets privés.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 want ik heb er geen moeite mee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zou niet kunnen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Ligt heel erg aan de locatie, of het op een festival is (dan is hoofd niet zo erg) of midden in de stad (dan wel)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ben liever niet herkenbaar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Niet iedereen hoeft mij te zien wat ik doe of voor ondergoed draag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Kuiten en voeten prima. De rest erg gênant als je dat ziet bij gebruik maken Vh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Zie antwoord hiervoor.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Ik twijfel wat over hoofd en bovenlichaam, maar ik denk dat ik me toch fijner voel als ik ook zelf niet tegen allemaal mensen aan hoef te kijken. Die afscherming geeft me net genoeg gevoel van privacy. Onderbenen en voeten mag je dan prima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01" name="Google Shape;201;p37" title="Vind je het dan een bezwaar om het volgende in een apart vuilnisbakje te gooien?"/>
          <p:cNvPicPr preferRelativeResize="0"/>
          <p:nvPr/>
        </p:nvPicPr>
        <p:blipFill>
          <a:blip r:embed="rId3">
            <a:alphaModFix/>
          </a:blip>
          <a:stretch>
            <a:fillRect/>
          </a:stretch>
        </p:blipFill>
        <p:spPr>
          <a:xfrm>
            <a:off x="285750" y="1279869"/>
            <a:ext cx="8572500" cy="5300663"/>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8"/>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 bezwaar mee hebt, kan je uitleggen waarom</a:t>
            </a:r>
            <a:r>
              <a:rPr lang="nl" sz="2400">
                <a:latin typeface="Open Sans"/>
                <a:ea typeface="Open Sans"/>
                <a:cs typeface="Open Sans"/>
                <a:sym typeface="Open Sans"/>
              </a:rPr>
              <a:t>?</a:t>
            </a:r>
            <a:endParaRPr sz="2400">
              <a:latin typeface="Open Sans"/>
              <a:ea typeface="Open Sans"/>
              <a:cs typeface="Open Sans"/>
              <a:sym typeface="Open Sans"/>
            </a:endParaRPr>
          </a:p>
        </p:txBody>
      </p:sp>
      <p:graphicFrame>
        <p:nvGraphicFramePr>
          <p:cNvPr id="207" name="Google Shape;207;p38"/>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342900">
                <a:tc>
                  <a:txBody>
                    <a:bodyPr/>
                    <a:lstStyle/>
                    <a:p>
                      <a:pPr indent="0" lvl="0" marL="0" rtl="0" algn="l">
                        <a:lnSpc>
                          <a:spcPct val="115000"/>
                        </a:lnSpc>
                        <a:spcBef>
                          <a:spcPts val="0"/>
                        </a:spcBef>
                        <a:spcAft>
                          <a:spcPts val="0"/>
                        </a:spcAft>
                        <a:buNone/>
                      </a:pPr>
                      <a:r>
                        <a:rPr lang="nl" sz="1000"/>
                        <a:t>Vind ik helemaal oké, zolang het maar geen puinhoop wordt omdat anderen het ernaast gooien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Gewoonte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Enige is dat ik vaak automatisch toch wc papier in een pot gooi, omdat het iets is dat je gedachteloos doet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800100">
                <a:tc>
                  <a:txBody>
                    <a:bodyPr/>
                    <a:lstStyle/>
                    <a:p>
                      <a:pPr indent="0" lvl="0" marL="0" rtl="0" algn="l">
                        <a:lnSpc>
                          <a:spcPct val="115000"/>
                        </a:lnSpc>
                        <a:spcBef>
                          <a:spcPts val="0"/>
                        </a:spcBef>
                        <a:spcAft>
                          <a:spcPts val="0"/>
                        </a:spcAft>
                        <a:buNone/>
                      </a:pPr>
                      <a:r>
                        <a:rPr lang="nl" sz="1000"/>
                        <a:t>Als er een manier is waarop het wc-papier weggegooid kan worden zonder het bakje aan te raken: prima. Anders lijkt het mij echt een vieze bedoeling. Tampons en maandverband zijn te verpakken/in te wikkelen. Wc papier niet. Ben toch bang dat de urine dan overal terecht komt als je voorgangers minder zorgvuldig zijn (en bij feestjes, met drugs/alcohol is men wel eens minder zorgvuldig)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Sowieso geen problemen mee, maar een opmerking: tampons en maandverband mogen überhaupt niet in de toiletpot!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moet dan met een klep afgesloten zijn en wc papier niet zichtbaar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Onhygiënisch, stank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Indien het vaak verschoond wordt de prullenbak, geen enkel probleem.</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Niet per se een probleem maar ik vergeet het gewoon altijd als het ergens anders moet.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Wc papier wil je niet over nadenken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Vraag is of het goed gaat als men niets door de wc mag spoelen. Men moet wellicht duidelijke instructies krijgen. Afvoeren van gebruikt papier na de grote boodschap kan wellicht erg onhygiënisch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Alleen als alles apart weggegooid moet worden wil ik liever wel iets van desinfectie of een klein kraantje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Wc papier apart is vragen om viezigheid (ja, ik heb gereisd)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Ehh, tampons en maandverband gooi je toch per definitie niet in het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Van maandverband en tampons kan ik snappen dat die niet door de wc gespoeld mogen worden, al vind ik dat niet prettig. Voor wc papier geldt dat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Het is een gewoonte om het in de wc te gooien..dus ik vergeet het om het niet in de wc te gooien...ook hoef ik de andere papiertjes niet te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9"/>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 bezwaar mee hebt, kan je uitleggen waarom?</a:t>
            </a:r>
            <a:endParaRPr sz="2400">
              <a:latin typeface="Open Sans"/>
              <a:ea typeface="Open Sans"/>
              <a:cs typeface="Open Sans"/>
              <a:sym typeface="Open Sans"/>
            </a:endParaRPr>
          </a:p>
        </p:txBody>
      </p:sp>
      <p:graphicFrame>
        <p:nvGraphicFramePr>
          <p:cNvPr id="213" name="Google Shape;213;p39"/>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342900">
                <a:tc>
                  <a:txBody>
                    <a:bodyPr/>
                    <a:lstStyle/>
                    <a:p>
                      <a:pPr indent="0" lvl="0" marL="0" rtl="0" algn="l">
                        <a:lnSpc>
                          <a:spcPct val="115000"/>
                        </a:lnSpc>
                        <a:spcBef>
                          <a:spcPts val="0"/>
                        </a:spcBef>
                        <a:spcAft>
                          <a:spcPts val="0"/>
                        </a:spcAft>
                        <a:buNone/>
                      </a:pPr>
                      <a:r>
                        <a:rPr lang="nl" sz="1000"/>
                        <a:t>In principe geen bezwaar maar fijn als het zo'n vuilnisbak is als die voor maandverband (waar je het afval van de voorganger niet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Geen problemen om toiletpapier in een apart bakje te gooien, maar het is wel een gewoonte om toiletpapier in het toilet te gooien. Dus ik zou het wel vreemd vinden. Tampons en maandverband gooi ik nu ook altijd in een aparte bak.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Vind ik in buitenland ook minder fijn om vies wc papier stinkend naast je te hebben liggen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vind ik toch onfris en onhygienisch, maar het is niet echt een harde eis.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Gewoonte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WC papier in niet zo makkelijk als maandverband en tampons in een prullenbakje te werpen.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Wv papier na gebruik kan heel erg gaan stinken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Vaak wordt dit niet netjes gedaan door voorganger, waardoor je zo het vieze toiletpapier van je voorganger ziet liggen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WC papier spoel je makkelijk weg. De rest is schadelijk voor het riool en als er van die maandverband weggooizakjes (van papier) hangen dan is het voor mij al helemaal geen moeite het netjes te scheiden en schoon te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24400">
                <a:tc>
                  <a:txBody>
                    <a:bodyPr/>
                    <a:lstStyle/>
                    <a:p>
                      <a:pPr indent="0" lvl="0" marL="0" rtl="0" algn="l">
                        <a:spcBef>
                          <a:spcPts val="0"/>
                        </a:spcBef>
                        <a:spcAft>
                          <a:spcPts val="0"/>
                        </a:spcAft>
                        <a:buNone/>
                      </a:pPr>
                      <a:r>
                        <a:rPr lang="nl" sz="1000">
                          <a:solidFill>
                            <a:schemeClr val="dk1"/>
                          </a:solidFill>
                        </a:rPr>
                        <a:t>Ik heb er geen problemen mee, maandverband en tampons doe je nu sowieso ook al. Wc-papier gebeurt in het buitenland ook al.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38650">
                <a:tc>
                  <a:txBody>
                    <a:bodyPr/>
                    <a:lstStyle/>
                    <a:p>
                      <a:pPr indent="0" lvl="0" marL="0" rtl="0" algn="l">
                        <a:spcBef>
                          <a:spcPts val="0"/>
                        </a:spcBef>
                        <a:spcAft>
                          <a:spcPts val="0"/>
                        </a:spcAft>
                        <a:buNone/>
                      </a:pPr>
                      <a:r>
                        <a:rPr lang="nl" sz="1000">
                          <a:solidFill>
                            <a:schemeClr val="dk1"/>
                          </a:solidFill>
                        </a:rPr>
                        <a:t>Twee van de drie is niet meer dan logisch!</a:t>
                      </a:r>
                      <a:endParaRPr sz="1000">
                        <a:solidFill>
                          <a:schemeClr val="dk1"/>
                        </a:solidFill>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pic>
        <p:nvPicPr>
          <p:cNvPr id="218" name="Google Shape;218;p40" title="Heb je bezwaar om te plassen als een man (met je rug naar de deur)?"/>
          <p:cNvPicPr preferRelativeResize="0"/>
          <p:nvPr/>
        </p:nvPicPr>
        <p:blipFill>
          <a:blip r:embed="rId3">
            <a:alphaModFix/>
          </a:blip>
          <a:stretch>
            <a:fillRect/>
          </a:stretch>
        </p:blipFill>
        <p:spPr>
          <a:xfrm>
            <a:off x="285750" y="1340300"/>
            <a:ext cx="8572500" cy="5300663"/>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1"/>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 bezwaar mee hebt, kan je uitleggen waarom?</a:t>
            </a:r>
            <a:endParaRPr sz="2400">
              <a:latin typeface="Open Sans"/>
              <a:ea typeface="Open Sans"/>
              <a:cs typeface="Open Sans"/>
              <a:sym typeface="Open Sans"/>
            </a:endParaRPr>
          </a:p>
        </p:txBody>
      </p:sp>
      <p:graphicFrame>
        <p:nvGraphicFramePr>
          <p:cNvPr id="224" name="Google Shape;224;p41"/>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495300">
                <a:tc>
                  <a:txBody>
                    <a:bodyPr/>
                    <a:lstStyle/>
                    <a:p>
                      <a:pPr indent="0" lvl="0" marL="0" rtl="0" algn="l">
                        <a:lnSpc>
                          <a:spcPct val="115000"/>
                        </a:lnSpc>
                        <a:spcBef>
                          <a:spcPts val="0"/>
                        </a:spcBef>
                        <a:spcAft>
                          <a:spcPts val="0"/>
                        </a:spcAft>
                        <a:buNone/>
                      </a:pPr>
                      <a:r>
                        <a:rPr lang="nl" sz="1000"/>
                        <a:t>Als er een mogelijkheid is tot staand plassen vind ik dat geen probleem, maar het idee dat andere naar je rug zitten te kijken op het moment dat je aan het plassen bent vind ik niet zo prettig. Echter kan het zijn dan het gewenning zal worden, maar dan zal ik even over een drempel heen moeten.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Hoe dan?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Ik heb er even geen beeld bij hoe ik dit moet doen. Maar als het staand is met een soort plastuit dan zie ik dat niet echt voor mij. Ik ga niet in mijn blote billen staan in het openbaar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Ik kan me niet voorstellen hoe ik dan zou moeten plassen. Als ik al van een openbare voorziening gebruik maak, heb ik geen zin om op een nieuwe/ andere manier te gaan plassen. Wat als het fout gaat! Ik plas het liefst op de manier hoe ik het ken: zittend of evt. hurkend (zoals een frans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Vrouwen moeten gewoon recht omlaag plassen. Het is onmogelijk om vooruit te plassen als een man zonder hulpstukken of trechter achtige dingen. En dat vind ik weer onhygiënisch.</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Kleine kanttekening: vraag mij wel af hoe dat gaat met rok/broek aan. Volgens mij zie je toch net wat meer bij vrouwen. Dek je dat dan af?</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Naar de wc gaan is prive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ik dan mogelijk vlekken in mijn kleding krijg omdat ik niet stand kan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moet dat eerst nog even oefenen. ik zou dat niet zo snel in een openbaar toilet doen.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Eventueel ongemak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Kan ik denk ik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Nee geen bezwaren mee tenzij je het bovenlichaam en hoofd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Zou wel wennen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een vrouw kan niet staand plassen, zonder dat er ergens plas komt ook niet met een plastuit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Dit antwoord is op zich tegenstrijdig van mij want het liefst wil ik liever neit dat mensen me kunnen zien plassen. Maar het lijkt me natuurlijk wel heel gaaf om een keer staand te plassen haha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100000">
                <a:tc>
                  <a:txBody>
                    <a:bodyPr/>
                    <a:lstStyle/>
                    <a:p>
                      <a:pPr indent="0" lvl="0" marL="0" rtl="0" algn="l">
                        <a:lnSpc>
                          <a:spcPct val="115000"/>
                        </a:lnSpc>
                        <a:spcBef>
                          <a:spcPts val="0"/>
                        </a:spcBef>
                        <a:spcAft>
                          <a:spcPts val="0"/>
                        </a:spcAft>
                        <a:buNone/>
                      </a:pPr>
                      <a:r>
                        <a:rPr lang="nl" sz="1000"/>
                        <a:t>Geen bezwaren als ik in een afgesloten ruimte zou staan plassen. Maar als ik zichtbaar ben, het een open toilet is, dan ja; dan heb ik nog wat jaartjes wennen nodig denk ik zodat het staand plassen van vrouwen een wat normaler verschijnsel is ; ) Lijkt me echt onwennig om in het zicht staand te plassen incl geklungel met plastuit en broek en/of rok&amp;panty.</a:t>
                      </a:r>
                      <a:endParaRPr sz="1000"/>
                    </a:p>
                    <a:p>
                      <a:pPr indent="0" lvl="0" marL="0" rtl="0" algn="l">
                        <a:lnSpc>
                          <a:spcPct val="115000"/>
                        </a:lnSpc>
                        <a:spcBef>
                          <a:spcPts val="0"/>
                        </a:spcBef>
                        <a:spcAft>
                          <a:spcPts val="0"/>
                        </a:spcAft>
                        <a:buNone/>
                      </a:pPr>
                      <a:r>
                        <a:rPr lang="nl" sz="1000"/>
                        <a:t>Ik vind het trouwens ook ongemakkelijk als ik mannen staand zie plassen in het openbaar, in open urinoirs (bijv. op festivals).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zicht hebben op de deur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69" name="Google Shape;69;p15"/>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15416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Het moet schoon eruit zien: Ik vind het echt heel smerig om op een vieze toilet te zitten, dan houd ik het nog liever op en zoek ik een restaurant of cafe in de buurt.</a:t>
                      </a:r>
                      <a:endParaRPr sz="1000">
                        <a:latin typeface="Open Sans"/>
                        <a:ea typeface="Open Sans"/>
                        <a:cs typeface="Open Sans"/>
                        <a:sym typeface="Open Sans"/>
                      </a:endParaRPr>
                    </a:p>
                    <a:p>
                      <a:pPr indent="0" lvl="0" marL="0" rtl="0" algn="l">
                        <a:lnSpc>
                          <a:spcPct val="115000"/>
                        </a:lnSpc>
                        <a:spcBef>
                          <a:spcPts val="0"/>
                        </a:spcBef>
                        <a:spcAft>
                          <a:spcPts val="0"/>
                        </a:spcAft>
                        <a:buNone/>
                      </a:pPr>
                      <a:r>
                        <a:t/>
                      </a:r>
                      <a:endParaRPr sz="1000">
                        <a:latin typeface="Open Sans"/>
                        <a:ea typeface="Open Sans"/>
                        <a:cs typeface="Open Sans"/>
                        <a:sym typeface="Open Sans"/>
                      </a:endParaRPr>
                    </a:p>
                    <a:p>
                      <a:pPr indent="0" lvl="0" marL="0" rtl="0" algn="l">
                        <a:lnSpc>
                          <a:spcPct val="115000"/>
                        </a:lnSpc>
                        <a:spcBef>
                          <a:spcPts val="0"/>
                        </a:spcBef>
                        <a:spcAft>
                          <a:spcPts val="0"/>
                        </a:spcAft>
                        <a:buNone/>
                      </a:pPr>
                      <a:r>
                        <a:rPr lang="nl" sz="1000">
                          <a:latin typeface="Open Sans"/>
                          <a:ea typeface="Open Sans"/>
                          <a:cs typeface="Open Sans"/>
                          <a:sym typeface="Open Sans"/>
                        </a:rPr>
                        <a:t>Het moet veilig zijn: Ik moet me er ook veilig voelen ja. qua privacy, maar ook waar ik op ga zitten.</a:t>
                      </a:r>
                      <a:endParaRPr sz="1000">
                        <a:latin typeface="Open Sans"/>
                        <a:ea typeface="Open Sans"/>
                        <a:cs typeface="Open Sans"/>
                        <a:sym typeface="Open Sans"/>
                      </a:endParaRPr>
                    </a:p>
                    <a:p>
                      <a:pPr indent="0" lvl="0" marL="0" rtl="0" algn="l">
                        <a:lnSpc>
                          <a:spcPct val="115000"/>
                        </a:lnSpc>
                        <a:spcBef>
                          <a:spcPts val="0"/>
                        </a:spcBef>
                        <a:spcAft>
                          <a:spcPts val="0"/>
                        </a:spcAft>
                        <a:buNone/>
                      </a:pPr>
                      <a:r>
                        <a:t/>
                      </a:r>
                      <a:endParaRPr sz="1000">
                        <a:latin typeface="Open Sans"/>
                        <a:ea typeface="Open Sans"/>
                        <a:cs typeface="Open Sans"/>
                        <a:sym typeface="Open Sans"/>
                      </a:endParaRPr>
                    </a:p>
                    <a:p>
                      <a:pPr indent="0" lvl="0" marL="0" rtl="0" algn="l">
                        <a:lnSpc>
                          <a:spcPct val="115000"/>
                        </a:lnSpc>
                        <a:spcBef>
                          <a:spcPts val="0"/>
                        </a:spcBef>
                        <a:spcAft>
                          <a:spcPts val="0"/>
                        </a:spcAft>
                        <a:buNone/>
                      </a:pPr>
                      <a:r>
                        <a:rPr lang="nl" sz="1000">
                          <a:latin typeface="Open Sans"/>
                          <a:ea typeface="Open Sans"/>
                          <a:cs typeface="Open Sans"/>
                          <a:sym typeface="Open Sans"/>
                        </a:rPr>
                        <a:t>Ik moet er makkelijk uit kunnen komen: Niets vervelenders dan het gevoel te hebben ergens vast te zitten.</a:t>
                      </a:r>
                      <a:endParaRPr sz="1000">
                        <a:latin typeface="Open Sans"/>
                        <a:ea typeface="Open Sans"/>
                        <a:cs typeface="Open Sans"/>
                        <a:sym typeface="Open Sans"/>
                      </a:endParaRPr>
                    </a:p>
                    <a:p>
                      <a:pPr indent="0" lvl="0" marL="0" rtl="0" algn="l">
                        <a:lnSpc>
                          <a:spcPct val="115000"/>
                        </a:lnSpc>
                        <a:spcBef>
                          <a:spcPts val="0"/>
                        </a:spcBef>
                        <a:spcAft>
                          <a:spcPts val="0"/>
                        </a:spcAft>
                        <a:buNone/>
                      </a:pPr>
                      <a:r>
                        <a:t/>
                      </a:r>
                      <a:endParaRPr sz="1000">
                        <a:latin typeface="Open Sans"/>
                        <a:ea typeface="Open Sans"/>
                        <a:cs typeface="Open Sans"/>
                        <a:sym typeface="Open Sans"/>
                      </a:endParaRPr>
                    </a:p>
                    <a:p>
                      <a:pPr indent="0" lvl="0" marL="0" rtl="0" algn="l">
                        <a:lnSpc>
                          <a:spcPct val="115000"/>
                        </a:lnSpc>
                        <a:spcBef>
                          <a:spcPts val="0"/>
                        </a:spcBef>
                        <a:spcAft>
                          <a:spcPts val="0"/>
                        </a:spcAft>
                        <a:buNone/>
                      </a:pPr>
                      <a:r>
                        <a:rPr lang="nl" sz="1000">
                          <a:latin typeface="Open Sans"/>
                          <a:ea typeface="Open Sans"/>
                          <a:cs typeface="Open Sans"/>
                          <a:sym typeface="Open Sans"/>
                        </a:rPr>
                        <a:t>Er moet toiletpapier aanwezig zijn: Ik vind het wel lekker om mezelf schoon te maken ja. Het is een optie dat er op een festival gezegd wordt: "Er zijn toiletten, maar zonder toiletpapier". Dat zou ik prima vinden, maar dan neem ik wat in mijn zak mee ;-)</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5442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Hygiene is voor mij heel belangrijk, dat is vaak ver te zoeken in openbare toiletten waardoor ik er meestal liever niet gebruik van maak. daarnaast privacy, waarom ik vind dat hij aan de bovenkant dicht moet zijn.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5429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Een onveilige toilet lijkt me spannend. Dan houd ik liever mijn behoefte nog even op. Verder zouden de eerste twee ook een harde eis zijn indien t echt heel erg vies is of vies ruikt, zal ik de toilet overslaan.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762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Onveilig is een no-go, de rest hangt af van hoe hoog de nood is.</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5048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Ik zoek altijd door tot het toilet enigzins schoon is en ik zou niet willen dat iemand de deur kan open doen, bijvoorbeeld.</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5143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Toiletpapier is belangrijk voor vrouwelijke hygiene, veiligheid is belanngrijk ivm open toilet (dit gaat samen met dat je er makkelijk uit moet komen).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762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Veiligheid en schoonheid voorop, anders houd ik het op</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714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Omdat ik hygiene belangrijk vind en die harde eisen mogen dan niet ontbreken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42"/>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 bezwaar mee hebt, kan je uitleggen waarom?</a:t>
            </a:r>
            <a:endParaRPr sz="2400">
              <a:latin typeface="Open Sans"/>
              <a:ea typeface="Open Sans"/>
              <a:cs typeface="Open Sans"/>
              <a:sym typeface="Open Sans"/>
            </a:endParaRPr>
          </a:p>
        </p:txBody>
      </p:sp>
      <p:graphicFrame>
        <p:nvGraphicFramePr>
          <p:cNvPr id="230" name="Google Shape;230;p42"/>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Ik schat mijn kansen in staand plassen zonder knoeien klein in.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het met rug naar deur is niet, met rug naar straat heb je toch dat moment van gaan staan/zitten dat je broek naar benenden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weet het nog niet of ik daar een bezwaar tegen heb.</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Een plastuit is dan wel handig.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vind het prettiger als niemand me kan zien/ik niemand kan zien als ik gebruik maak van het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Een keer eerder gedaan en vind ik niet heel handig/prettig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Zal even wennen zijn. Kan me er nu niks bij voorstellen eigenlijk.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Uitplassen is dan lastig. Ook mindervalide kunnen dit meestal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vraag mij gewoon af hoe ik dan zou moeten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denk niet dat ik dat kan zonder te knoeien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Als ik met mijn rug naar de deur toe sta, is, zou ik er geen problemen mee hebben (ondanks dat ik het niet gewend ben). Als ik met mijn rug naar de straat toe zou staan, dan wel! Op dit moment zie ik niet voor mij hoe een vrouw dat zou doen zonder haar billen te showen aan de rest van de wereld.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eigenlijk weet ik dat niet. geen ervaring mee.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Liever niet, wildplassen is voor ons minder hygiënisch en lastiger te controleren.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Ik zeg nee, maar ik zou wel aan het idee en de handeling moeten wennen. Zou voor mij helpen als het eerst wat mainstream wordt.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Het lijkt me niet een erg fijne positie om te plassen, in het wild hurk ik ook en zou ik nooit op die manier staan dus zie t niet echt voor me.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moet je ontkleden omdat te doen.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Liefs geen mogelijkheid op kijkende mannen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Afhankelijk van wat je aanhebt kan het heel onhandig zijn om te staan (denk ik want heb er geen ervaring mee)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stel mijn privacy erg op prijs. En staand plassen? Ik zie het nog niet gebeuren.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43"/>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 bezwaar mee hebt, kan je uitleggen waarom?</a:t>
            </a:r>
            <a:endParaRPr sz="2400">
              <a:latin typeface="Open Sans"/>
              <a:ea typeface="Open Sans"/>
              <a:cs typeface="Open Sans"/>
              <a:sym typeface="Open Sans"/>
            </a:endParaRPr>
          </a:p>
        </p:txBody>
      </p:sp>
      <p:graphicFrame>
        <p:nvGraphicFramePr>
          <p:cNvPr id="236" name="Google Shape;236;p43"/>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Staand plassen lijkt me niet heel comfortabel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47700">
                <a:tc>
                  <a:txBody>
                    <a:bodyPr/>
                    <a:lstStyle/>
                    <a:p>
                      <a:pPr indent="0" lvl="0" marL="0" rtl="0" algn="l">
                        <a:lnSpc>
                          <a:spcPct val="115000"/>
                        </a:lnSpc>
                        <a:spcBef>
                          <a:spcPts val="0"/>
                        </a:spcBef>
                        <a:spcAft>
                          <a:spcPts val="0"/>
                        </a:spcAft>
                        <a:buNone/>
                      </a:pPr>
                      <a:r>
                        <a:rPr lang="nl" sz="1000"/>
                        <a:t>Kleding voor vrouwen is vaak veel ingewikkelder dan voor mannen.</a:t>
                      </a:r>
                      <a:endParaRPr sz="1000"/>
                    </a:p>
                    <a:p>
                      <a:pPr indent="0" lvl="0" marL="0" rtl="0" algn="l">
                        <a:lnSpc>
                          <a:spcPct val="115000"/>
                        </a:lnSpc>
                        <a:spcBef>
                          <a:spcPts val="0"/>
                        </a:spcBef>
                        <a:spcAft>
                          <a:spcPts val="0"/>
                        </a:spcAft>
                        <a:buNone/>
                      </a:pPr>
                      <a:r>
                        <a:rPr lang="nl" sz="1000"/>
                        <a:t>Broeken moeten helemaal naar beneden omdat gulpen veel kleiner zijn of er helemaal niet zijn, jumpsuits moeten ongeveer helemaal uit, rokken of jurken moeten omhoog. Heb geen zin om met m’n blote billen naar de straat te staan.. Als er een deur is, is het misschien een ander verhaal.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voelt onveilig.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achter een deur./ iets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Leeg je je blaas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Gewoonte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Geen bezwaar tegen rug naar de deur, wel bezwaar als ik onbeschermd met rug naar straat sta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ik ongesteld ben, zit ik liever. Ik wil dus voorkomen dat ik op mn eigen kleren lek.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Te vage vraag. Bedoelen jullie hiermee staand?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voelt onveilig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hier een oplossing voor is, geen bezwaar. Maar vrouwen kunnen niet op die manier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Omdat vrouwen over het algemeen niet staand plassen (mits plastuitje) en eerder gehurkt moeten zitten is dit alles behalve comfortabel als we de deur/opening ook nog niet eens in de gaten kunnen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Te zichtbaar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Niet altijd handig met de kleding die je aan hebt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moet wel mogelijk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solidFill>
                            <a:schemeClr val="dk1"/>
                          </a:solidFill>
                        </a:rPr>
                        <a:t>Nee geen bezwaren tegen maar ook nooit eerder geprobeerd.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solidFill>
                            <a:schemeClr val="dk1"/>
                          </a:solidFill>
                        </a:rPr>
                        <a:t>Hoe moeten wij vrouwen dat dan doen? Mits je hiermee bedoelt dat je wel de ruimte hebt om gehurkt te gaan zitten. Dan heb ik er minder bezwaar tegen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solidFill>
                            <a:schemeClr val="dk1"/>
                          </a:solidFill>
                        </a:rPr>
                        <a:t>Nu in eerste instantie zou ik ja zeggen, omdat ik nog erg gewend ben aan de privacy op een wc.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solidFill>
                            <a:schemeClr val="dk1"/>
                          </a:solidFill>
                        </a:rPr>
                        <a:t>Alleen als er een manier is waarbij je billen bedekt blijven heb ik er geen problemen mee.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solidFill>
                            <a:schemeClr val="dk1"/>
                          </a:solidFill>
                        </a:rPr>
                        <a:t>Voor wat betreft de houding zou ik er geen bezwaar tegen hebben, maar ik zie niet voor me hoe dit in zijn werk gaat zonder te 'knoeien'.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4"/>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 bezwaar mee hebt, kan je uitleggen waarom?</a:t>
            </a:r>
            <a:endParaRPr sz="2400">
              <a:latin typeface="Open Sans"/>
              <a:ea typeface="Open Sans"/>
              <a:cs typeface="Open Sans"/>
              <a:sym typeface="Open Sans"/>
            </a:endParaRPr>
          </a:p>
        </p:txBody>
      </p:sp>
      <p:graphicFrame>
        <p:nvGraphicFramePr>
          <p:cNvPr id="242" name="Google Shape;242;p44"/>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Geen bezwaar, ben wel benieuwd hoe!</a:t>
                      </a:r>
                      <a:endParaRPr sz="1000">
                        <a:solidFill>
                          <a:schemeClr val="dk1"/>
                        </a:solidFill>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alles bedekt is heb ik er geen moeite mee</a:t>
                      </a:r>
                      <a:endParaRPr sz="1000">
                        <a:solidFill>
                          <a:schemeClr val="dk1"/>
                        </a:solidFill>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Mits de deur op slot kan, of afgesloten en er is perzoneel aanwezig. Anders is het wel een bezwaar.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Geen bezwaar tegen als het in een hokje moet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het niet privé en vooral ook erg onhandig is dwz veel gedoe met kleding is om zo te plassen. Ik plas dan liever gehurkt. Dwz op een Frans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heb het idee dat ik staand plassen echt super lastig en oncomfortabel vind. Dan gaat het voor mijn idee ook alle kanten op. Maar als dat opgelost kan worden, is het geen harde eis om te kunnen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pic>
        <p:nvPicPr>
          <p:cNvPr id="247" name="Google Shape;247;p45" title="Heb je ervaring met:"/>
          <p:cNvPicPr preferRelativeResize="0"/>
          <p:nvPr/>
        </p:nvPicPr>
        <p:blipFill>
          <a:blip r:embed="rId3">
            <a:alphaModFix/>
          </a:blip>
          <a:stretch>
            <a:fillRect/>
          </a:stretch>
        </p:blipFill>
        <p:spPr>
          <a:xfrm>
            <a:off x="285750" y="1325950"/>
            <a:ext cx="8572500" cy="5300663"/>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6"/>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ervaring hebt met een vrouwelijk urinoir, wat werkte wel en wat werkte niet?</a:t>
            </a:r>
            <a:endParaRPr sz="2400">
              <a:latin typeface="Open Sans"/>
              <a:ea typeface="Open Sans"/>
              <a:cs typeface="Open Sans"/>
              <a:sym typeface="Open Sans"/>
            </a:endParaRPr>
          </a:p>
        </p:txBody>
      </p:sp>
      <p:graphicFrame>
        <p:nvGraphicFramePr>
          <p:cNvPr id="253" name="Google Shape;253;p46"/>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Het werkte best wel goed, maar het is wel even oefenen zodat je niet lekt...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er een vrouwelijk urinoir is, dan is een “houvast” beugel/steunbeugel handig, voor het hurken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47700">
                <a:tc>
                  <a:txBody>
                    <a:bodyPr/>
                    <a:lstStyle/>
                    <a:p>
                      <a:pPr indent="0" lvl="0" marL="0" rtl="0" algn="l">
                        <a:lnSpc>
                          <a:spcPct val="115000"/>
                        </a:lnSpc>
                        <a:spcBef>
                          <a:spcPts val="0"/>
                        </a:spcBef>
                        <a:spcAft>
                          <a:spcPts val="0"/>
                        </a:spcAft>
                        <a:buNone/>
                      </a:pPr>
                      <a:r>
                        <a:rPr lang="nl" sz="1000"/>
                        <a:t>(Frans toilet dan... ) Proberen zachtjes te plassen zodat je goed kunt mikken. En goed uitkijken dat je met je broek de grond niet raakt, omdat je dan kans loopt andermans plas of eigen plas op je broek te krijgen. Die franse toiletten (gat in grond) zijn vaak vies en plakkerig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Hurken is het meest hygiënisch en het makkelijkst voor een vrouw!</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Lang geleden, 1x denk ik op een festival, weet niet meer.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er een vrouwelijk urinoir is, dan is een “houvast” beugel/steunbeugel handig, voor het hurken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800100">
                <a:tc>
                  <a:txBody>
                    <a:bodyPr/>
                    <a:lstStyle/>
                    <a:p>
                      <a:pPr indent="0" lvl="0" marL="0" rtl="0" algn="l">
                        <a:lnSpc>
                          <a:spcPct val="115000"/>
                        </a:lnSpc>
                        <a:spcBef>
                          <a:spcPts val="0"/>
                        </a:spcBef>
                        <a:spcAft>
                          <a:spcPts val="0"/>
                        </a:spcAft>
                        <a:buNone/>
                      </a:pPr>
                      <a:r>
                        <a:rPr lang="nl" sz="1000"/>
                        <a:t>Ik heb alleen gebruik gemaakt in het buitenland waar een soort lange wasbak was waar door vrouwen in geplast kan worden. Zit was in de buitenlucht. In een soort krul. Overigens was er afgelopen jaar of het jaar daarvoor een kunststudent afgestudeerd met een openbaar toilet idee voor vrouwen. Geloof van de HKU. Weet helaas haar naam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Is al even geleden en enige dat ik mij kon herinneren... niet handig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5300">
                <a:tc>
                  <a:txBody>
                    <a:bodyPr/>
                    <a:lstStyle/>
                    <a:p>
                      <a:pPr indent="0" lvl="0" marL="0" rtl="0" algn="l">
                        <a:lnSpc>
                          <a:spcPct val="115000"/>
                        </a:lnSpc>
                        <a:spcBef>
                          <a:spcPts val="0"/>
                        </a:spcBef>
                        <a:spcAft>
                          <a:spcPts val="0"/>
                        </a:spcAft>
                        <a:buNone/>
                      </a:pPr>
                      <a:r>
                        <a:rPr lang="nl" sz="1000"/>
                        <a:t>Wel: snelheid gebruik. Niet: te weinig privavy. Door voorzieningen voor orivavy toe te voegen neemt de duur van het wc gebruik echter toe en is het voordeel van een snellere doorloop weg.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werkte als wc maar het was geen fijne wc om op te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En hoe dan voor dames die ongesteld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7"/>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Indien je ervaring hebt met een plastuit, wat werkte wel en wat werkte niet?</a:t>
            </a:r>
            <a:endParaRPr sz="2400">
              <a:latin typeface="Open Sans"/>
              <a:ea typeface="Open Sans"/>
              <a:cs typeface="Open Sans"/>
              <a:sym typeface="Open Sans"/>
            </a:endParaRPr>
          </a:p>
        </p:txBody>
      </p:sp>
      <p:graphicFrame>
        <p:nvGraphicFramePr>
          <p:cNvPr id="259" name="Google Shape;259;p47"/>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153650"/>
              </a:tblGrid>
              <a:tr h="200025">
                <a:tc>
                  <a:txBody>
                    <a:bodyPr/>
                    <a:lstStyle/>
                    <a:p>
                      <a:pPr indent="0" lvl="0" marL="0" rtl="0" algn="l">
                        <a:lnSpc>
                          <a:spcPct val="115000"/>
                        </a:lnSpc>
                        <a:spcBef>
                          <a:spcPts val="0"/>
                        </a:spcBef>
                        <a:spcAft>
                          <a:spcPts val="0"/>
                        </a:spcAft>
                        <a:buNone/>
                      </a:pPr>
                      <a:r>
                        <a:rPr lang="nl" sz="1000"/>
                        <a:t>Werkt best wel goed, alleen moet er dan wel een goed afvalbakje en wc papier zijn.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Die zijn top! Wel prullenbak om weg te Gooien.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325">
                <a:tc>
                  <a:txBody>
                    <a:bodyPr/>
                    <a:lstStyle/>
                    <a:p>
                      <a:pPr indent="0" lvl="0" marL="0" rtl="0" algn="l">
                        <a:lnSpc>
                          <a:spcPct val="115000"/>
                        </a:lnSpc>
                        <a:spcBef>
                          <a:spcPts val="0"/>
                        </a:spcBef>
                        <a:spcAft>
                          <a:spcPts val="0"/>
                        </a:spcAft>
                        <a:buNone/>
                      </a:pPr>
                      <a:r>
                        <a:rPr lang="nl" sz="1000"/>
                        <a:t>was eenmalig. Je bent toch bang dat je ernaast plast en alles nat wordt. Ook nadruppelen is lastig, want dan heb je ook een natte broek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100">
                <a:tc>
                  <a:txBody>
                    <a:bodyPr/>
                    <a:lstStyle/>
                    <a:p>
                      <a:pPr indent="0" lvl="0" marL="0" rtl="0" algn="l">
                        <a:lnSpc>
                          <a:spcPct val="115000"/>
                        </a:lnSpc>
                        <a:spcBef>
                          <a:spcPts val="0"/>
                        </a:spcBef>
                        <a:spcAft>
                          <a:spcPts val="0"/>
                        </a:spcAft>
                        <a:buNone/>
                      </a:pPr>
                      <a:r>
                        <a:rPr lang="nl" sz="1000"/>
                        <a:t>Uiteindelijk moest je broek toch een stuk naar beneden en zat je ondergoed ook best wel in de weg.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Liep snel over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Geen ervaring mee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71625">
                <a:tc>
                  <a:txBody>
                    <a:bodyPr/>
                    <a:lstStyle/>
                    <a:p>
                      <a:pPr indent="0" lvl="0" marL="0" rtl="0" algn="l">
                        <a:lnSpc>
                          <a:spcPct val="115000"/>
                        </a:lnSpc>
                        <a:spcBef>
                          <a:spcPts val="0"/>
                        </a:spcBef>
                        <a:spcAft>
                          <a:spcPts val="0"/>
                        </a:spcAft>
                        <a:buNone/>
                      </a:pPr>
                      <a:r>
                        <a:rPr lang="nl" sz="1000"/>
                        <a:t>Ik heb er wel eens eentje gekregen maar nooit gebruikt. Ik denk dat je waarschijnlijk veel plas over jezelf krijgt haha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werd toch een zooitje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571975">
                <a:tc>
                  <a:txBody>
                    <a:bodyPr/>
                    <a:lstStyle/>
                    <a:p>
                      <a:pPr indent="0" lvl="0" marL="0" rtl="0" algn="l">
                        <a:lnSpc>
                          <a:spcPct val="115000"/>
                        </a:lnSpc>
                        <a:spcBef>
                          <a:spcPts val="0"/>
                        </a:spcBef>
                        <a:spcAft>
                          <a:spcPts val="0"/>
                        </a:spcAft>
                        <a:buNone/>
                      </a:pPr>
                      <a:r>
                        <a:rPr lang="nl" sz="1000"/>
                        <a:t>Het werkte wel, het voelt wel maf om de urine te laten gaan - alsof je in je broek plast. Verder behoorlijk bevrijdend om staand te kunnen plassen! Ik heb ook wel eens op vakantie onderweg zelf een plastuit gemaakt van een plastic flesje.</a:t>
                      </a:r>
                      <a:endParaRPr sz="1000"/>
                    </a:p>
                    <a:p>
                      <a:pPr indent="0" lvl="0" marL="0" rtl="0" algn="l">
                        <a:lnSpc>
                          <a:spcPct val="115000"/>
                        </a:lnSpc>
                        <a:spcBef>
                          <a:spcPts val="0"/>
                        </a:spcBef>
                        <a:spcAft>
                          <a:spcPts val="0"/>
                        </a:spcAft>
                        <a:buNone/>
                      </a:pPr>
                      <a:r>
                        <a:rPr lang="nl" sz="1000"/>
                        <a:t>Onhandig/ onwennig na het plassen; wat doe je met die tuit? afspoelen? schoonvegen? weer in je tas?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Die zijn top! Wel prullenbak om weg te Gooien.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Goede aansluiting/richten met als gevolg lekkage op ongewenste plekken.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Een plastuit die niet goed waterdicht is was niet handig, heb ik gemerkt.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ging mis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Goed uitplassen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48075">
                <a:tc>
                  <a:txBody>
                    <a:bodyPr/>
                    <a:lstStyle/>
                    <a:p>
                      <a:pPr indent="0" lvl="0" marL="0" rtl="0" algn="l">
                        <a:lnSpc>
                          <a:spcPct val="115000"/>
                        </a:lnSpc>
                        <a:spcBef>
                          <a:spcPts val="0"/>
                        </a:spcBef>
                        <a:spcAft>
                          <a:spcPts val="0"/>
                        </a:spcAft>
                        <a:buNone/>
                      </a:pPr>
                      <a:r>
                        <a:rPr lang="nl" sz="1000"/>
                        <a:t>Plastuit was niet echt een fijne ervaring. Je moet dat ook altijd meenemen. Als ik die bij mij zou hebben kan ik ook naar een mannelijke urinoir kunnen. Een openbaar toilet zie ik ook wel als iets waar ik zelf geen spullen voor bij mij hoef te hebben.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9550">
                <a:tc>
                  <a:txBody>
                    <a:bodyPr/>
                    <a:lstStyle/>
                    <a:p>
                      <a:pPr indent="0" lvl="0" marL="0" rtl="0" algn="l">
                        <a:lnSpc>
                          <a:spcPct val="115000"/>
                        </a:lnSpc>
                        <a:spcBef>
                          <a:spcPts val="0"/>
                        </a:spcBef>
                        <a:spcAft>
                          <a:spcPts val="0"/>
                        </a:spcAft>
                        <a:buNone/>
                      </a:pPr>
                      <a:r>
                        <a:rPr lang="nl" sz="1000"/>
                        <a:t>Vaak gedacht maar als de noot hoog is weet ik niet of het werkt voor mij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9550">
                <a:tc>
                  <a:txBody>
                    <a:bodyPr/>
                    <a:lstStyle/>
                    <a:p>
                      <a:pPr indent="0" lvl="0" marL="0" rtl="0" algn="l">
                        <a:lnSpc>
                          <a:spcPct val="115000"/>
                        </a:lnSpc>
                        <a:spcBef>
                          <a:spcPts val="0"/>
                        </a:spcBef>
                        <a:spcAft>
                          <a:spcPts val="0"/>
                        </a:spcAft>
                        <a:buNone/>
                      </a:pPr>
                      <a:r>
                        <a:rPr lang="nl" sz="1000">
                          <a:solidFill>
                            <a:schemeClr val="dk1"/>
                          </a:solidFill>
                        </a:rPr>
                        <a:t>Het vertrouwen er in te hebben dat het gewoon goed zou gaan! Het werkte wel, maar was niet 100 procent waterdicht!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9550">
                <a:tc>
                  <a:txBody>
                    <a:bodyPr/>
                    <a:lstStyle/>
                    <a:p>
                      <a:pPr indent="0" lvl="0" marL="0" rtl="0" algn="l">
                        <a:lnSpc>
                          <a:spcPct val="115000"/>
                        </a:lnSpc>
                        <a:spcBef>
                          <a:spcPts val="0"/>
                        </a:spcBef>
                        <a:spcAft>
                          <a:spcPts val="0"/>
                        </a:spcAft>
                        <a:buNone/>
                      </a:pPr>
                      <a:r>
                        <a:rPr lang="nl" sz="1000">
                          <a:solidFill>
                            <a:schemeClr val="dk1"/>
                          </a:solidFill>
                        </a:rPr>
                        <a:t>Ja, eerste keer was wennen en ook daarna werkte hij niet goed. Dat is het risico denk ik met urinoirs en plastuiten, als vrouwen dat in de publieke ruimte voor het eerst 'testen' mag er niets fout kunnen gaan.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pic>
        <p:nvPicPr>
          <p:cNvPr id="264" name="Google Shape;264;p48" title="Als ik plas in de buitenlucht, dan: "/>
          <p:cNvPicPr preferRelativeResize="0"/>
          <p:nvPr/>
        </p:nvPicPr>
        <p:blipFill>
          <a:blip r:embed="rId3">
            <a:alphaModFix/>
          </a:blip>
          <a:stretch>
            <a:fillRect/>
          </a:stretch>
        </p:blipFill>
        <p:spPr>
          <a:xfrm>
            <a:off x="385750" y="1356863"/>
            <a:ext cx="8372475" cy="5172075"/>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49"/>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dit doet?</a:t>
            </a:r>
            <a:endParaRPr sz="2400">
              <a:latin typeface="Open Sans"/>
              <a:ea typeface="Open Sans"/>
              <a:cs typeface="Open Sans"/>
              <a:sym typeface="Open Sans"/>
            </a:endParaRPr>
          </a:p>
        </p:txBody>
      </p:sp>
      <p:graphicFrame>
        <p:nvGraphicFramePr>
          <p:cNvPr id="270" name="Google Shape;270;p49"/>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Checken of er niemand komt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vind het te gênant en ben bang dat ik mezelf onder plas, of een boete krijg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beschut mogelijk met zicht op eventuele mensen die langs zouden kunnen lopen.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Voelt veiliger om te kijken naar mogelijke aankomende mensen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graag niet gezien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overzicht te behouden zodat ik weet dat er niemand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Om in de gaten te houden of er niet iemand aankomt (snel gevaar in te zien, denk aan lastig gevallen worden door een man in een uiterst kwetsbare situatie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6000">
                <a:tc>
                  <a:txBody>
                    <a:bodyPr/>
                    <a:lstStyle/>
                    <a:p>
                      <a:pPr indent="0" lvl="0" marL="0" rtl="0" algn="l">
                        <a:lnSpc>
                          <a:spcPct val="115000"/>
                        </a:lnSpc>
                        <a:spcBef>
                          <a:spcPts val="0"/>
                        </a:spcBef>
                        <a:spcAft>
                          <a:spcPts val="0"/>
                        </a:spcAft>
                        <a:buNone/>
                      </a:pPr>
                      <a:r>
                        <a:rPr lang="nl" sz="1000"/>
                        <a:t>Je probeert het toch ergens ongezien te doen. Ik heb geen idee welke kant ik dan op kijk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186375">
                <a:tc>
                  <a:txBody>
                    <a:bodyPr/>
                    <a:lstStyle/>
                    <a:p>
                      <a:pPr indent="0" lvl="0" marL="0" rtl="0" algn="l">
                        <a:lnSpc>
                          <a:spcPct val="115000"/>
                        </a:lnSpc>
                        <a:spcBef>
                          <a:spcPts val="0"/>
                        </a:spcBef>
                        <a:spcAft>
                          <a:spcPts val="0"/>
                        </a:spcAft>
                        <a:buNone/>
                      </a:pPr>
                      <a:r>
                        <a:rPr lang="nl" sz="1000"/>
                        <a:t>Om te checken of er niet iemand aan komt. En beschut, omdat ik niet wil dat iemand het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zien of er niemand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Kan ik zien of er mensen aankomen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Voelt veiliger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4675">
                <a:tc>
                  <a:txBody>
                    <a:bodyPr/>
                    <a:lstStyle/>
                    <a:p>
                      <a:pPr indent="0" lvl="0" marL="0" rtl="0" algn="l">
                        <a:lnSpc>
                          <a:spcPct val="115000"/>
                        </a:lnSpc>
                        <a:spcBef>
                          <a:spcPts val="0"/>
                        </a:spcBef>
                        <a:spcAft>
                          <a:spcPts val="0"/>
                        </a:spcAft>
                        <a:buNone/>
                      </a:pPr>
                      <a:r>
                        <a:rPr lang="nl" sz="1000"/>
                        <a:t>In principe mijd ik plassen in openbaar want is niet netjes om op straat te plassen. Tenzij het een natuuromgeving is. Maar er zijn altijd wel ergens wc's. Als ik dit zou doen, dan wel zo dat ik kan zien wat er gebeurd in mijn omgeving (veiligheid, onverwachte situaties).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Zodat niemand me kan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doe dit uitsluitend in de vrije natuur (tijdens vakanties)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beschutting is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heeft denk ik te maken met veiligheid. Ik wil denk ik gevaar zien aankomen.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betrapt worden hahaha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9550">
                <a:tc>
                  <a:txBody>
                    <a:bodyPr/>
                    <a:lstStyle/>
                    <a:p>
                      <a:pPr indent="0" lvl="0" marL="0" rtl="0" algn="l">
                        <a:lnSpc>
                          <a:spcPct val="115000"/>
                        </a:lnSpc>
                        <a:spcBef>
                          <a:spcPts val="0"/>
                        </a:spcBef>
                        <a:spcAft>
                          <a:spcPts val="0"/>
                        </a:spcAft>
                        <a:buNone/>
                      </a:pPr>
                      <a:r>
                        <a:rPr lang="nl" sz="1000"/>
                        <a:t>Dierengedrag? Let op gevaar🤔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Wil zien of er iemand aankomt en wil zelf niet gezien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kijken of er niemand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186400">
                <a:tc>
                  <a:txBody>
                    <a:bodyPr/>
                    <a:lstStyle/>
                    <a:p>
                      <a:pPr indent="0" lvl="0" marL="0" rtl="0" algn="l">
                        <a:lnSpc>
                          <a:spcPct val="115000"/>
                        </a:lnSpc>
                        <a:spcBef>
                          <a:spcPts val="0"/>
                        </a:spcBef>
                        <a:spcAft>
                          <a:spcPts val="0"/>
                        </a:spcAft>
                        <a:buNone/>
                      </a:pPr>
                      <a:r>
                        <a:rPr lang="nl" sz="1000"/>
                        <a:t>Ik snap de keuzes niet helemaal. Maar ik ga altijd achter een bosje/auto zitten zodat niemand kan zien dat ik aan het plassen 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wilt niet dat iemand je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50"/>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dit doet?</a:t>
            </a:r>
            <a:endParaRPr sz="2400">
              <a:latin typeface="Open Sans"/>
              <a:ea typeface="Open Sans"/>
              <a:cs typeface="Open Sans"/>
              <a:sym typeface="Open Sans"/>
            </a:endParaRPr>
          </a:p>
        </p:txBody>
      </p:sp>
      <p:graphicFrame>
        <p:nvGraphicFramePr>
          <p:cNvPr id="276" name="Google Shape;276;p50"/>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Kan ik het beste zien of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Pure controle of iemand mij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De nood is hoog, maar ikwil wel zien of niemand mij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Voelt plezier om te kunnen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beschermt je zelf tegen gluurders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Zodat ik mensen kan zien aankomen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heb ik zicht op wie bij wel en niet zien. Kan ik houding aanpassen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Zodat je weet of er anderen aankomen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Kunnen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64100">
                <a:tc>
                  <a:txBody>
                    <a:bodyPr/>
                    <a:lstStyle/>
                    <a:p>
                      <a:pPr indent="0" lvl="0" marL="0" rtl="0" algn="l">
                        <a:lnSpc>
                          <a:spcPct val="115000"/>
                        </a:lnSpc>
                        <a:spcBef>
                          <a:spcPts val="0"/>
                        </a:spcBef>
                        <a:spcAft>
                          <a:spcPts val="0"/>
                        </a:spcAft>
                        <a:buNone/>
                      </a:pPr>
                      <a:r>
                        <a:rPr lang="nl" sz="1000"/>
                        <a:t>Ik wil zo min mogelijk gezien worden maar zelf zoveel mogelijk zien : ) Of er iemand aankomt bijv. En: de achterkant is het meest exposed bij hurkend buiten plassen, dus die gaat richting beschutting.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Voor de privacy en om in de gaten te houden of je niet wordt bekeken.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gezien worden, maar wel mijn omgeving in de gaten kunnen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overzicht te behouden zodat ik weet dat er niemand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kijken of iemand me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Dit komt zelden voor, maar anders kies ik voor richting de open ruimte/straatkant te kijken om zeker te kunnen zijn of er iemand aan komt/mij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zie je of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3325">
                <a:tc>
                  <a:txBody>
                    <a:bodyPr/>
                    <a:lstStyle/>
                    <a:p>
                      <a:pPr indent="0" lvl="0" marL="0" rtl="0" algn="l">
                        <a:lnSpc>
                          <a:spcPct val="115000"/>
                        </a:lnSpc>
                        <a:spcBef>
                          <a:spcPts val="0"/>
                        </a:spcBef>
                        <a:spcAft>
                          <a:spcPts val="0"/>
                        </a:spcAft>
                        <a:buNone/>
                      </a:pPr>
                      <a:r>
                        <a:rPr lang="nl" sz="1000"/>
                        <a:t>Meestal gaat er een vriendin op de uitkijk staan en dan kan zij mij weer signaleren als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kijken of er iemand aankomt. Of dat iemand mij ziet. Gevoel van veiligheid.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kan ik zien of er iemand aankomt / mij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29075">
                <a:tc>
                  <a:txBody>
                    <a:bodyPr/>
                    <a:lstStyle/>
                    <a:p>
                      <a:pPr indent="0" lvl="0" marL="0" rtl="0" algn="l">
                        <a:lnSpc>
                          <a:spcPct val="115000"/>
                        </a:lnSpc>
                        <a:spcBef>
                          <a:spcPts val="0"/>
                        </a:spcBef>
                        <a:spcAft>
                          <a:spcPts val="0"/>
                        </a:spcAft>
                        <a:buNone/>
                      </a:pPr>
                      <a:r>
                        <a:rPr lang="nl" sz="1000"/>
                        <a:t>Dan kan ik zien of er iemand aankomt en of ik dus een beetje haast moet maken of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rustig kunnen zitten en toiletpapier hebben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het toch iets ongemakkelijks is, en dan kan je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ervoor te zorgen dat niemand het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51"/>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dit doet?</a:t>
            </a:r>
            <a:endParaRPr sz="2400">
              <a:latin typeface="Open Sans"/>
              <a:ea typeface="Open Sans"/>
              <a:cs typeface="Open Sans"/>
              <a:sym typeface="Open Sans"/>
            </a:endParaRPr>
          </a:p>
        </p:txBody>
      </p:sp>
      <p:graphicFrame>
        <p:nvGraphicFramePr>
          <p:cNvPr id="282" name="Google Shape;282;p51"/>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9550">
                <a:tc>
                  <a:txBody>
                    <a:bodyPr/>
                    <a:lstStyle/>
                    <a:p>
                      <a:pPr indent="0" lvl="0" marL="0" rtl="0" algn="l">
                        <a:lnSpc>
                          <a:spcPct val="115000"/>
                        </a:lnSpc>
                        <a:spcBef>
                          <a:spcPts val="0"/>
                        </a:spcBef>
                        <a:spcAft>
                          <a:spcPts val="0"/>
                        </a:spcAft>
                        <a:buNone/>
                      </a:pPr>
                      <a:r>
                        <a:rPr lang="nl" sz="1000"/>
                        <a:t>Omdat ik dan in de gaten kan houden of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het echt niet kan, dan zou ik beschut iets zoeken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kan ik zien of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 , kan ik de boel in de gaten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de wc’s te vies zijn plas ik liever in de open lucht op bijv. Festivals/camper en langs de snelweg. Of als ik echt heel nodig moet plassen maar er is geen andere optie!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in verband met de veiligheid.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zie je iemand aankomend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Overzicht houden en zien als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zie je of iemand jou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81250">
                <a:tc>
                  <a:txBody>
                    <a:bodyPr/>
                    <a:lstStyle/>
                    <a:p>
                      <a:pPr indent="0" lvl="0" marL="0" rtl="0" algn="l">
                        <a:lnSpc>
                          <a:spcPct val="115000"/>
                        </a:lnSpc>
                        <a:spcBef>
                          <a:spcPts val="0"/>
                        </a:spcBef>
                        <a:spcAft>
                          <a:spcPts val="0"/>
                        </a:spcAft>
                        <a:buNone/>
                      </a:pPr>
                      <a:r>
                        <a:rPr lang="nl" sz="1000"/>
                        <a:t>Ik vind het fijn om beschut te staan zodat niet iedereen mij aankijkt wat ik aan het doen ben. Ik kijk altijd naar de straat toe zodat ik in de gaten kan houden of er mensen aankomen.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Kun je kijken of er toch iemand aaankomt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plassen en de omgeving nog in de gaten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Kun je kijken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57350">
                <a:tc>
                  <a:txBody>
                    <a:bodyPr/>
                    <a:lstStyle/>
                    <a:p>
                      <a:pPr indent="0" lvl="0" marL="0" rtl="0" algn="l">
                        <a:lnSpc>
                          <a:spcPct val="115000"/>
                        </a:lnSpc>
                        <a:spcBef>
                          <a:spcPts val="0"/>
                        </a:spcBef>
                        <a:spcAft>
                          <a:spcPts val="0"/>
                        </a:spcAft>
                        <a:buNone/>
                      </a:pPr>
                      <a:r>
                        <a:rPr lang="nl" sz="1000"/>
                        <a:t>Ik wil kunnen zien wie mij mogelijk (ik een niet ideaal scenario) zou kunnen zien. En toch ook beschutting zoeken.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81225">
                <a:tc>
                  <a:txBody>
                    <a:bodyPr/>
                    <a:lstStyle/>
                    <a:p>
                      <a:pPr indent="0" lvl="0" marL="0" rtl="0" algn="l">
                        <a:lnSpc>
                          <a:spcPct val="115000"/>
                        </a:lnSpc>
                        <a:spcBef>
                          <a:spcPts val="0"/>
                        </a:spcBef>
                        <a:spcAft>
                          <a:spcPts val="0"/>
                        </a:spcAft>
                        <a:buNone/>
                      </a:pPr>
                      <a:r>
                        <a:rPr lang="nl" sz="1000"/>
                        <a:t>Omdat ik dan zoveel mogelijk mezelf afscherm van de openbare ruimte omdat je met n lichaam n soortvan voor je vagina hangt. En nog wel overzicht op wat er gebeurt in de straat.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het toch iets ongemakkelijks is, en dan kan je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in de gaten te houden of iemand in de open ruimte mij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gezien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overzicht te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kan zo lang zien of er evt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Nooit nodig geweest.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Locatie, hoeveelheid verkeer en gevoel van veiligheid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75" name="Google Shape;75;p16"/>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5051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Ik geloof niet dat ik gebruik zou maken van een openbaar toilet. Als ik dat al zou doen moet het wel schoon zijn.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574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Een smerig toilet zal ik echt niet zo snel in gaan. En dat is vaak bij een openbaar toilet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718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Als het vies is, dan zou ik het niet gebruiken. En het moet makkelijk zijn.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30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Als het hier niet aan voldoet houd ik het liever op</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986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Makkelijk uitkomen is gewoon een toegankelijkheids-ding. Ik vind het belangrijk dat ook mensen die fysiek wat uitdagingen hebben ook gebruik kunnen maken van zoiets. Natuurlijk moet het veilig zijn. Toiletpapier of iets wat daarvoor doorgaat is wel fijn want ik reis niet standaard met een rol toiletpapier in mijn tas, en waar mannen met uitdruppelen ver komen zit dat bij vrouwen toch weer anders... Waterbesparend: lijkt mij vanzelfsprekend.</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774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Overdekking tegen regen, een kraan is gewoon de enige manier om echt hygiënisch je handen te wassen. Als daar geen mogelijkheid voor is, is het toilet/de gebruiker een te makkelijke virusverspreider.</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114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Die punten zijn voor mij essentieel om goed een openbare toilet te kunnen gebruiken. Ik vergelijk het een beetje met het gebruik van een Dixie, wat ik dan zou willen dat er in het toilet aanwezig is. Zodoende de keuze! Schoon en gemak wegen voor mij het zwaarst.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384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Ik vind veiligheid belangrijk, ik wil niet op een wc zitten die instort oid.</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voor mij zijn dat basis eisen ivm hygiëne</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102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ik wil wel dat het zo gewoon, normaal mogelijk toilet is, ik vind dat schoon en met toiletpapier en veilig het belangrijkste zijn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590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Veiligheid en dat je er uit kan komen is voor mij het belangrijkste, want anders ga ik niet. Ik vind het natuurlijk ook van belang dat het schoon is en dat er wc-papier is, maar als ik echt moet kan ik dat wel voor een keer door de vingers zien. Veiligheid niet.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52"/>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dit doet?</a:t>
            </a:r>
            <a:endParaRPr sz="2400">
              <a:latin typeface="Open Sans"/>
              <a:ea typeface="Open Sans"/>
              <a:cs typeface="Open Sans"/>
              <a:sym typeface="Open Sans"/>
            </a:endParaRPr>
          </a:p>
        </p:txBody>
      </p:sp>
      <p:graphicFrame>
        <p:nvGraphicFramePr>
          <p:cNvPr id="288" name="Google Shape;288;p52"/>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Gevoel van privacy door de bosjes...maar ik wil wel kunnen zien of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wil niet dat mensen je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kijken of er niemand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In de stad plas ik niet in de buitenlucht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Beetje beschut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zit op de uitkijk, want als er iemand aanloopt stop ik snel met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4600">
                <a:tc>
                  <a:txBody>
                    <a:bodyPr/>
                    <a:lstStyle/>
                    <a:p>
                      <a:pPr indent="0" lvl="0" marL="0" rtl="0" algn="l">
                        <a:lnSpc>
                          <a:spcPct val="115000"/>
                        </a:lnSpc>
                        <a:spcBef>
                          <a:spcPts val="0"/>
                        </a:spcBef>
                        <a:spcAft>
                          <a:spcPts val="0"/>
                        </a:spcAft>
                        <a:buNone/>
                      </a:pPr>
                      <a:r>
                        <a:rPr lang="nl" sz="1000"/>
                        <a:t>Dat doe ik alleen als het echt nodig is, ik kan dan in ieder geval zien of er niemand in de buurt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66975">
                <a:tc>
                  <a:txBody>
                    <a:bodyPr/>
                    <a:lstStyle/>
                    <a:p>
                      <a:pPr indent="0" lvl="0" marL="0" rtl="0" algn="l">
                        <a:lnSpc>
                          <a:spcPct val="115000"/>
                        </a:lnSpc>
                        <a:spcBef>
                          <a:spcPts val="0"/>
                        </a:spcBef>
                        <a:spcAft>
                          <a:spcPts val="0"/>
                        </a:spcAft>
                        <a:buNone/>
                      </a:pPr>
                      <a:r>
                        <a:rPr lang="nl" sz="1000"/>
                        <a:t>In die scenarios hou ik het op, misschien zoek ik een café ofzo waar ik heen kan. Misschien is mijn ervaring niet helemaal eerlijk, ik woon in Australië en hier zijn overal openbare toiletten.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Kan lang ophouden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toch wel in de gaten houden of er mensen aankomen en mij kunnen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Voorkant in beeld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zien ze mn billen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Privacy</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is ongemakkelijk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wil je omgeving in de gaten kunnen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Uit bescherming, kijken of er iemand aankomt. Soort instinct, mogelijk gevaar in de gaten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je betrapt wordt, dan liever dat de achterkant gezien wordt.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Zodat je kan zien wie er kijkt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Ik wil niet dat iemand mij kan zien en hou dat dus graag ook tijdens het plasbezoek in de gaten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je kijkt naar de open ruimte dan weet je of iemand je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Toch de privacy dat niemand je ziet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Zodat hopelijk niemand mijn blote billen zal zien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53"/>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dit doet?</a:t>
            </a:r>
            <a:endParaRPr sz="2400">
              <a:latin typeface="Open Sans"/>
              <a:ea typeface="Open Sans"/>
              <a:cs typeface="Open Sans"/>
              <a:sym typeface="Open Sans"/>
            </a:endParaRPr>
          </a:p>
        </p:txBody>
      </p:sp>
      <p:graphicFrame>
        <p:nvGraphicFramePr>
          <p:cNvPr id="294" name="Google Shape;294;p53"/>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495300">
                <a:tc>
                  <a:txBody>
                    <a:bodyPr/>
                    <a:lstStyle/>
                    <a:p>
                      <a:pPr indent="0" lvl="0" marL="0" rtl="0" algn="l">
                        <a:lnSpc>
                          <a:spcPct val="115000"/>
                        </a:lnSpc>
                        <a:spcBef>
                          <a:spcPts val="0"/>
                        </a:spcBef>
                        <a:spcAft>
                          <a:spcPts val="0"/>
                        </a:spcAft>
                        <a:buNone/>
                      </a:pPr>
                      <a:r>
                        <a:rPr lang="nl" sz="1000"/>
                        <a:t>Dan zie ik of er mensen aankomen, als ik iemand zou zien dan doe ik mijn hoofd naar beneden. Maar ik vind het fijn om toch te zien wat er eventueel op me af kan komen als ik daar zit.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vervolgens te checken of niemand mij kan zien tijdens het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kan ik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Als je moet, dan moet je, en dan is het alsnog fijn als je kan zien dat er iemand aankomt zodat je gauw op kunt staan en weg kunt lopen.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Er zijn geen goede mogelijkheden buiten.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Vind ik niet fijn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in de gaten houden of er iets of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me veilig voelen en dat lukt niet als je niet ziet wie er aan komt lopen.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gezien worden en zo kan ik in de gaten houden of er iemand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zien wie mij ziet en dan kunnen stoppen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het kunnen zien als iemand mij ziet.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Controle en in de gaten houden of niets (bijv een hond)/ niemand me ziet of op me af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niet gezien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in de gaten wil houden of er toch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200025">
                <a:tc>
                  <a:txBody>
                    <a:bodyPr/>
                    <a:lstStyle/>
                    <a:p>
                      <a:pPr indent="0" lvl="0" marL="0" rtl="0" algn="l">
                        <a:lnSpc>
                          <a:spcPct val="115000"/>
                        </a:lnSpc>
                        <a:spcBef>
                          <a:spcPts val="0"/>
                        </a:spcBef>
                        <a:spcAft>
                          <a:spcPts val="0"/>
                        </a:spcAft>
                        <a:buNone/>
                      </a:pPr>
                      <a:r>
                        <a:rPr lang="nl" sz="1000"/>
                        <a:t>Billen beschut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zie je eventueel mensen aankomen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kijken of er mensen aan 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Plassen in de buitenlucht (niet op een toilet) is best moeilijk voor mij, dus ik wil dan zo beschut mogelijk zitten en wil kunnen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kan ik zien of er mensen aankomen.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zoek een beschutte plek zodat niemand me ziet plassen en ik kijk naar de straat zodat ik kan zien of er iemand aan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ver mogelijk in de bosjes, gat graven en daarin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kijken of niemand me goed kan zien zo</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54"/>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dit doet?</a:t>
            </a:r>
            <a:endParaRPr sz="2400">
              <a:latin typeface="Open Sans"/>
              <a:ea typeface="Open Sans"/>
              <a:cs typeface="Open Sans"/>
              <a:sym typeface="Open Sans"/>
            </a:endParaRPr>
          </a:p>
        </p:txBody>
      </p:sp>
      <p:graphicFrame>
        <p:nvGraphicFramePr>
          <p:cNvPr id="300" name="Google Shape;300;p54"/>
          <p:cNvGraphicFramePr/>
          <p:nvPr/>
        </p:nvGraphicFramePr>
        <p:xfrm>
          <a:off x="779750" y="11789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veiligheid, ik wil zien of mensen er aan komen + op die manier, zien mensen alleen mijn gezicht.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wil zien of er iemand aankomt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Vind ik raar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Beetje gevoel van privacy creëren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niet wil dat iemand mij ziet en omdat het verboden is om in het openbaar te plassen. Wildplassen wordt beboet.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ik geen andere mensen of open ruimte zie, voel ik me meer op mijn gemak.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306" name="Google Shape;306;p55" title="Als ik plas in de buitenlucht, dan doe ik dat: "/>
          <p:cNvPicPr preferRelativeResize="0"/>
          <p:nvPr/>
        </p:nvPicPr>
        <p:blipFill>
          <a:blip r:embed="rId3">
            <a:alphaModFix/>
          </a:blip>
          <a:stretch>
            <a:fillRect/>
          </a:stretch>
        </p:blipFill>
        <p:spPr>
          <a:xfrm>
            <a:off x="285750" y="1304319"/>
            <a:ext cx="8572500" cy="5300663"/>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56"/>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hiervoor kiest en niet op een andere manier plast?</a:t>
            </a:r>
            <a:endParaRPr sz="2400">
              <a:latin typeface="Open Sans"/>
              <a:ea typeface="Open Sans"/>
              <a:cs typeface="Open Sans"/>
              <a:sym typeface="Open Sans"/>
            </a:endParaRPr>
          </a:p>
        </p:txBody>
      </p:sp>
      <p:graphicFrame>
        <p:nvGraphicFramePr>
          <p:cNvPr id="312" name="Google Shape;312;p56"/>
          <p:cNvGraphicFramePr/>
          <p:nvPr/>
        </p:nvGraphicFramePr>
        <p:xfrm>
          <a:off x="779750" y="15742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Anders spettert het op mijn schoenen of broek haha.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Bij half hurkend of staand plas je jezelf al snel onder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Vind ik het makkelijkste. Staand plas ik over mijn broek en half hurkent is zwaar.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Minst kans op spetters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Kleinste kans op zichtbaarheid en op ergens over heen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plas je over je benen heen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plas ik op mijzelf onder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kan ik goed mikken en plas ik niet over mn broek/onderbroek/schoenen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je dan naast je broek kan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Staand plassen lijkt me risicovoller dat je kleren nat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kan ik ontspannen waardoor ik kan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zou niet weten hoe ik staand moet plassen zonder broek/sokken/schoenen uit te trekken?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Meest hygiënisch</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dit me zo geleerd is als kind. En minste risico op jezelf te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Werkt het beste voor mij</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kan niet anders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spetters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er geeb toilet dichtbij is is dit de enige optie als je heel nodig moet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Voorkomen dat je op je kleding plast en zichtbaarheid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Snel en effectief</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Werkt het beste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loopt het langs mn benen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op deze manier het veiligst kan plassen zonder over mij zelf te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Makkelijk en netjes.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57"/>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hiervoor kiest en niet op een andere manier plast?</a:t>
            </a:r>
            <a:endParaRPr sz="2400">
              <a:latin typeface="Open Sans"/>
              <a:ea typeface="Open Sans"/>
              <a:cs typeface="Open Sans"/>
              <a:sym typeface="Open Sans"/>
            </a:endParaRPr>
          </a:p>
        </p:txBody>
      </p:sp>
      <p:graphicFrame>
        <p:nvGraphicFramePr>
          <p:cNvPr id="318" name="Google Shape;318;p57"/>
          <p:cNvGraphicFramePr/>
          <p:nvPr/>
        </p:nvGraphicFramePr>
        <p:xfrm>
          <a:off x="779750" y="15742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Staand is geen optie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Op je hurken geeft minder kans op natte kleren. Een plastuit heb ik nog niet geprobeerd.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vind ik het makkelijkst en dan blijven m'n kleren netjes schoon.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Makkelijkst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vroeger geleerd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is het makkelijkst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te zorgen dat mijn broek en voeten droog blijven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Broek optrekken, plas je niet over je kleding / schoenen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min mogelijk kans op knoeien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wordt het een knoeiboel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100000">
                <a:tc>
                  <a:txBody>
                    <a:bodyPr/>
                    <a:lstStyle/>
                    <a:p>
                      <a:pPr indent="0" lvl="0" marL="0" rtl="0" algn="l">
                        <a:lnSpc>
                          <a:spcPct val="115000"/>
                        </a:lnSpc>
                        <a:spcBef>
                          <a:spcPts val="0"/>
                        </a:spcBef>
                        <a:spcAft>
                          <a:spcPts val="0"/>
                        </a:spcAft>
                        <a:buNone/>
                      </a:pPr>
                      <a:r>
                        <a:rPr lang="nl" sz="1000"/>
                        <a:t>Dat vind ik het meest comfortabel voor m'n benen en kleinere kans op spetters tov half hurkend (vermoed ik).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plas ik over mijn voeten!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kan ik het beste "richten"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Minste kans op knoeien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plas je over je benen heen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 klein te zijn en om meer controleer te houden over het droog houden van mijn schoenen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Proberen niet op mn broek/rok of m’n schoenen te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is de enige manier die ik weet zonder alles onder te sproeien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zie dit als enige optie, anders plas je je kleding onder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325">
                <a:tc>
                  <a:txBody>
                    <a:bodyPr/>
                    <a:lstStyle/>
                    <a:p>
                      <a:pPr indent="0" lvl="0" marL="0" rtl="0" algn="l">
                        <a:lnSpc>
                          <a:spcPct val="115000"/>
                        </a:lnSpc>
                        <a:spcBef>
                          <a:spcPts val="0"/>
                        </a:spcBef>
                        <a:spcAft>
                          <a:spcPts val="0"/>
                        </a:spcAft>
                        <a:buNone/>
                      </a:pPr>
                      <a:r>
                        <a:rPr lang="nl" sz="1000"/>
                        <a:t>Dit is de manier om niet over mijn broek of schoenen heen te plassen. Aangezien ik niet altijd een plastuit bij mij draag.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Um omdat ik dan het snelst ben en ik mijn kleren niet vies maak.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zou niet weten hoe het anders moet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werkt voor mij het makkelijkst, plassen als meisje buiten is niet erg gemakkelijk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Min mogelijke kans om vies te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58"/>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hiervoor kiest en niet op een andere manier plast?</a:t>
            </a:r>
            <a:endParaRPr sz="2400">
              <a:latin typeface="Open Sans"/>
              <a:ea typeface="Open Sans"/>
              <a:cs typeface="Open Sans"/>
              <a:sym typeface="Open Sans"/>
            </a:endParaRPr>
          </a:p>
        </p:txBody>
      </p:sp>
      <p:graphicFrame>
        <p:nvGraphicFramePr>
          <p:cNvPr id="324" name="Google Shape;324;p58"/>
          <p:cNvGraphicFramePr/>
          <p:nvPr/>
        </p:nvGraphicFramePr>
        <p:xfrm>
          <a:off x="779750" y="15742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Blijft mijn kleding droog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Kleren worden anders vies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Dan weet ik zeker dat ik niet op m'n kleding of schoenen plas.</a:t>
                      </a:r>
                      <a:endParaRPr sz="1000"/>
                    </a:p>
                    <a:p>
                      <a:pPr indent="0" lvl="0" marL="0" rtl="0" algn="l">
                        <a:lnSpc>
                          <a:spcPct val="115000"/>
                        </a:lnSpc>
                        <a:spcBef>
                          <a:spcPts val="0"/>
                        </a:spcBef>
                        <a:spcAft>
                          <a:spcPts val="0"/>
                        </a:spcAft>
                        <a:buNone/>
                      </a:pPr>
                      <a:r>
                        <a:rPr lang="nl" sz="1000"/>
                        <a:t>Ik vind deze enquete wel erg grappig ;o)!</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Dan wordt mijn broek niet nat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plas niet graag in het wild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Hurkend Heb je de minste kans dat je het over je schoenen en broek doet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Staand lijkt me rampzalig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er geen andere mogelijkheid is plas ik in de buitenlucht, indien ik niet kan wachten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wil zeker zijn dat het niet in mijn broek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Simpelweg iets wat ik gewend ben!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plast t best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prettigst en dan ben ik het minst zichtbaar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ga altijd binnen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makkelijkst te richten en word je niet vies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Fijnste houding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Hurken, om zo dichtbij mogelijk de grond te zitten en dus niet over mijn kleren heen te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ik zou gaan staan zie ik alles al onder het plas zitten, dit is de enige manier waarop het mij lukt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werkt voor mij het makkelijkst, plassen als meisje buiten is niet erg gemakkelijk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Je zit meer beschut, dicht bij de grond en wordt zo ook zelf niet vies.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plas ik over mijn kleding heen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minst zichtbaar en meest relaxt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laag mogelijk bij de grond om opspatten te voorkomen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Gewoonte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59"/>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hiervoor kiest en niet op een andere manier plast?</a:t>
            </a:r>
            <a:endParaRPr sz="2400">
              <a:latin typeface="Open Sans"/>
              <a:ea typeface="Open Sans"/>
              <a:cs typeface="Open Sans"/>
              <a:sym typeface="Open Sans"/>
            </a:endParaRPr>
          </a:p>
        </p:txBody>
      </p:sp>
      <p:graphicFrame>
        <p:nvGraphicFramePr>
          <p:cNvPr id="330" name="Google Shape;330;p59"/>
          <p:cNvGraphicFramePr/>
          <p:nvPr/>
        </p:nvGraphicFramePr>
        <p:xfrm>
          <a:off x="779750" y="15742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Is de meest makkelijke manier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Staand plassen lukt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heb ik het geleerd?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werkt voor mij</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spetters het mindte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is voor mij de beste manier van plassen om te voorkomen dat ik mezelf onderplas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Logisch houding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Weet ik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Is voor mij de makkelijkste houding.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9550">
                <a:tc>
                  <a:txBody>
                    <a:bodyPr/>
                    <a:lstStyle/>
                    <a:p>
                      <a:pPr indent="0" lvl="0" marL="0" rtl="0" algn="l">
                        <a:lnSpc>
                          <a:spcPct val="115000"/>
                        </a:lnSpc>
                        <a:spcBef>
                          <a:spcPts val="0"/>
                        </a:spcBef>
                        <a:spcAft>
                          <a:spcPts val="0"/>
                        </a:spcAft>
                        <a:buNone/>
                      </a:pPr>
                      <a:r>
                        <a:rPr lang="nl" sz="1000"/>
                        <a:t>Anders spettert het alle kanten op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heb nog nooit staand geplast.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Meest makkelijk en geen spatten op mijn schoenen (laag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heerlijk hurkend plassen, de plas komt er dan totaal uit, goede ontspanning van de bekkenbodem, alleen wel kans dat je op je voeten pist en onderbenen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ik heel nodig moet en er geen toilet beschikbaar is, bij bv op reis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Dicht bij de grond i.v.m. de richting van het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Dicht bij de grond blijven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dicht mogelijk bij de grond om niet te spetteren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minste kans dat je over jezelf heen plast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dit ervoor zorgt dat er geen plas op jezelf komt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denk ik dat ik het minste knoei</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minst kans dat kleding en schoenen vies kunnen worden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Makkelijkste houding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Het best 1 broekspijp uit en dan in spreid stand. Ivm richting en zo plas je je zelf niet nat.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60"/>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hiervoor kiest en niet op een andere manier plast?</a:t>
            </a:r>
            <a:endParaRPr sz="2400">
              <a:latin typeface="Open Sans"/>
              <a:ea typeface="Open Sans"/>
              <a:cs typeface="Open Sans"/>
              <a:sym typeface="Open Sans"/>
            </a:endParaRPr>
          </a:p>
        </p:txBody>
      </p:sp>
      <p:graphicFrame>
        <p:nvGraphicFramePr>
          <p:cNvPr id="336" name="Google Shape;336;p60"/>
          <p:cNvGraphicFramePr/>
          <p:nvPr/>
        </p:nvGraphicFramePr>
        <p:xfrm>
          <a:off x="779750" y="15742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dit is het handigste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Zodat ik niet over mijn eigen voeten plas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ik sta dan krijg je druppels op je benen dat vind ik vies.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knoei je het minst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dat je niet knoeit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Wel fijn als alles een beetje schoon blijft, haha</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voelt natuurlijk.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2900">
                <a:tc>
                  <a:txBody>
                    <a:bodyPr/>
                    <a:lstStyle/>
                    <a:p>
                      <a:pPr indent="0" lvl="0" marL="0" rtl="0" algn="l">
                        <a:lnSpc>
                          <a:spcPct val="115000"/>
                        </a:lnSpc>
                        <a:spcBef>
                          <a:spcPts val="0"/>
                        </a:spcBef>
                        <a:spcAft>
                          <a:spcPts val="0"/>
                        </a:spcAft>
                        <a:buNone/>
                      </a:pPr>
                      <a:r>
                        <a:rPr lang="nl" sz="1000"/>
                        <a:t>Hurkend geeft de minste kans op onsmakelijke situaties (staand plas je ongetwijfeld op je benen, dat soort dingen).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Als ik het op een andere manier doe plas ik over mijn benen of voeten heen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Werkt het schoonst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ben er sowieso slecht in, maar dit voelt het meest natuurlijk.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Worden Mn kleren en schoenen minder vies en is dichterbij de grond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meest effectief</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Zo zit ik het dichtste bij de grond en kan ik het beste mijn evenwicht bewaren.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200025">
                <a:tc>
                  <a:txBody>
                    <a:bodyPr/>
                    <a:lstStyle/>
                    <a:p>
                      <a:pPr indent="0" lvl="0" marL="0" rtl="0" algn="l">
                        <a:lnSpc>
                          <a:spcPct val="115000"/>
                        </a:lnSpc>
                        <a:spcBef>
                          <a:spcPts val="0"/>
                        </a:spcBef>
                        <a:spcAft>
                          <a:spcPts val="0"/>
                        </a:spcAft>
                        <a:buNone/>
                      </a:pPr>
                      <a:r>
                        <a:rPr lang="nl" sz="1000"/>
                        <a:t>staand is er grotere kans dat urine op kleding komt, gehurkt ook meer prive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In mijn beleving 'knoei' je in deze positie het minst/ minste kans om over je broek te plassen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Geef de minste spetters.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In mijn ogen is dit de enige mogelijke manier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Staand en half hurkend krijg je een bende van.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Op een andere manier kan ik het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Minste mogelijkheid op spetterd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Anders plas ik mezelf onder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61"/>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uitleggen waarom je hiervoor kiest en niet op een andere manier plast?</a:t>
            </a:r>
            <a:endParaRPr sz="2400">
              <a:latin typeface="Open Sans"/>
              <a:ea typeface="Open Sans"/>
              <a:cs typeface="Open Sans"/>
              <a:sym typeface="Open Sans"/>
            </a:endParaRPr>
          </a:p>
        </p:txBody>
      </p:sp>
      <p:graphicFrame>
        <p:nvGraphicFramePr>
          <p:cNvPr id="342" name="Google Shape;342;p61"/>
          <p:cNvGraphicFramePr/>
          <p:nvPr/>
        </p:nvGraphicFramePr>
        <p:xfrm>
          <a:off x="779750" y="1574250"/>
          <a:ext cx="3000000" cy="3000000"/>
        </p:xfrm>
        <a:graphic>
          <a:graphicData uri="http://schemas.openxmlformats.org/drawingml/2006/table">
            <a:tbl>
              <a:tblPr>
                <a:noFill/>
                <a:tableStyleId>{6858D519-6BC5-480D-BE94-73460A0878D6}</a:tableStyleId>
              </a:tblPr>
              <a:tblGrid>
                <a:gridCol w="8052475"/>
              </a:tblGrid>
              <a:tr h="200025">
                <a:tc>
                  <a:txBody>
                    <a:bodyPr/>
                    <a:lstStyle/>
                    <a:p>
                      <a:pPr indent="0" lvl="0" marL="0" rtl="0" algn="l">
                        <a:lnSpc>
                          <a:spcPct val="115000"/>
                        </a:lnSpc>
                        <a:spcBef>
                          <a:spcPts val="0"/>
                        </a:spcBef>
                        <a:spcAft>
                          <a:spcPts val="0"/>
                        </a:spcAft>
                        <a:buNone/>
                      </a:pPr>
                      <a:r>
                        <a:rPr lang="nl" sz="1000"/>
                        <a:t>geen idee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Dit gaat makkelijker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vind dat vreemd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Alles in de gaten houden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Heb geen plastuit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Omdat ik hurkend minder (kleding en schoenen) onder plas.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Ik heb het idee dat ik er anders een bende van maak, bijvoorbeeld over mijn schoenen plas. Het is inmiddels ook gewenning.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81" name="Google Shape;81;p17"/>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2483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Veiligheid en enige persoonlijke hygiëne zijn voor mij erg belangrijk, voor thuis en voor openbaar</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Hygiene</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778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Als je heel nodig moet plassen ben je best bereidt veel door de vingers te zien. Maar een onveilige situatie of dat dus is doordat er vervelende mensen in de buurt zijn, brand/verkeer op je kan inrijden etc. zorgt ervoor dat je doorloopt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528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Heel ongemakkelijk als er geen toiletpapier is. En ik wil wel echt mijn handen kunnen wassen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7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Het zijn voor mij allemaal punten die ervoor zorgen dat ik me veilig en schoon voel.</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912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Als het echt heel vies uitziet en niet zelf schoon te maken is dan gebruik ik de wc niet. Op een onveilige wc wil ik ook niet zijn.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145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Toiletpapier heb je niet bijdehand. Makkelijk als het aanwezig is.</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050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Dat zijn zaken die belangrijk zijn voor mij als gebruiker</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720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Veilig, en schoon vind ik wel heel belangrijk voor een toilet. Hoeft niet spic en span, maar wel aanvaardbaar schoon.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957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Deze punten zorgen ervoor dat ik het openbaar toilet ga gebruiken.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765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Voorwaarde voor mij m er comfortabel gebruik van te maken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527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zonder toiletpapier ga ik niet, niet echt hygienisch, same met een kraan en schoon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041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Ik denk dat sommige heel obvious zijn. Zoals het moet veilig zijn en schoon zijn.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752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Het liefste raak ik niets aan en mijn spullen ook niet. En de vloer moet ook niet nat zijn. Wc papier is noodzaak.</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88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Hygiene &amp; veiligheid staan voorop.</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98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Je wilt niet in je blote kont in de regen staan. En als t niet hygiënisch is ga ik liever niet.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62"/>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348" name="Google Shape;348;p62" title="Als ik plas in de buitenlucht, hangen mijn kleren:"/>
          <p:cNvPicPr preferRelativeResize="0"/>
          <p:nvPr/>
        </p:nvPicPr>
        <p:blipFill>
          <a:blip r:embed="rId3">
            <a:alphaModFix/>
          </a:blip>
          <a:stretch>
            <a:fillRect/>
          </a:stretch>
        </p:blipFill>
        <p:spPr>
          <a:xfrm>
            <a:off x="285750" y="1280769"/>
            <a:ext cx="8572500" cy="5300663"/>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63"/>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354" name="Google Shape;354;p63" title="Als ik plas in de buitenlucht, doe ik dit met mijn spullen:"/>
          <p:cNvPicPr preferRelativeResize="0"/>
          <p:nvPr/>
        </p:nvPicPr>
        <p:blipFill>
          <a:blip r:embed="rId3">
            <a:alphaModFix/>
          </a:blip>
          <a:stretch>
            <a:fillRect/>
          </a:stretch>
        </p:blipFill>
        <p:spPr>
          <a:xfrm>
            <a:off x="285750" y="1279869"/>
            <a:ext cx="8572500" cy="5300663"/>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6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360" name="Google Shape;360;p64" title="Lukt het jou om plassend te mikken?"/>
          <p:cNvPicPr preferRelativeResize="0"/>
          <p:nvPr/>
        </p:nvPicPr>
        <p:blipFill>
          <a:blip r:embed="rId3">
            <a:alphaModFix/>
          </a:blip>
          <a:stretch>
            <a:fillRect/>
          </a:stretch>
        </p:blipFill>
        <p:spPr>
          <a:xfrm>
            <a:off x="259800" y="1256294"/>
            <a:ext cx="8572500" cy="5300663"/>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65"/>
          <p:cNvSpPr txBox="1"/>
          <p:nvPr>
            <p:ph idx="1" type="body"/>
          </p:nvPr>
        </p:nvSpPr>
        <p:spPr>
          <a:xfrm>
            <a:off x="875100" y="1536625"/>
            <a:ext cx="7957200" cy="45552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nl" sz="3000" u="sng">
                <a:solidFill>
                  <a:srgbClr val="000000"/>
                </a:solidFill>
                <a:latin typeface="Open Sans"/>
                <a:ea typeface="Open Sans"/>
                <a:cs typeface="Open Sans"/>
                <a:sym typeface="Open Sans"/>
                <a:hlinkClick r:id="rId3">
                  <a:extLst>
                    <a:ext uri="{A12FA001-AC4F-418D-AE19-62706E023703}">
                      <ahyp:hlinkClr val="tx"/>
                    </a:ext>
                  </a:extLst>
                </a:hlinkClick>
              </a:rPr>
              <a:t>https://docs.google.com/spreadsheets/d/1WdhYSG1iBeGMQi_7c3C7vL0BAyMDNrueUwKRC1tV3r8/edit#gid=1826906798</a:t>
            </a:r>
            <a:endParaRPr sz="3000">
              <a:solidFill>
                <a:srgbClr val="000000"/>
              </a:solidFill>
              <a:latin typeface="Open Sans"/>
              <a:ea typeface="Open Sans"/>
              <a:cs typeface="Open Sans"/>
              <a:sym typeface="Open Sans"/>
            </a:endParaRPr>
          </a:p>
        </p:txBody>
      </p:sp>
      <p:sp>
        <p:nvSpPr>
          <p:cNvPr id="366" name="Google Shape;366;p65"/>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Volledige antwoordenlijst van </a:t>
            </a:r>
            <a:r>
              <a:rPr lang="nl" sz="2400">
                <a:latin typeface="Open Sans"/>
                <a:ea typeface="Open Sans"/>
                <a:cs typeface="Open Sans"/>
                <a:sym typeface="Open Sans"/>
              </a:rPr>
              <a:t>questionnaire</a:t>
            </a:r>
            <a:r>
              <a:rPr lang="nl" sz="2400">
                <a:latin typeface="Open Sans"/>
                <a:ea typeface="Open Sans"/>
                <a:cs typeface="Open Sans"/>
                <a:sym typeface="Open Sans"/>
              </a:rPr>
              <a:t> staat:</a:t>
            </a:r>
            <a:endParaRPr sz="2400">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87" name="Google Shape;87;p18"/>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3754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Schoon is voor mij een harde eis. En dat ik een me veilig voel ook, volgens mij spreekt dat voor zich</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611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Als het écht vies is, wacht ik liever. En veiligheid en eruit kunnen komen... lijken me vanzelfsprekend.</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Belangrijk voor hygiëne en praktisch</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181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hygiene is een absolute voorwaarde, ik moet me veilig voelen en gemakkelijk weg kunnen komen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88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Vooral vanuit hygienisch oogpunt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18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Toiletpapier is belangrijk voor vrouwelijke hygiene, veiligheid is belanngrijk ivm open toilet (dit gaat samen met dat je er makkelijk uit moet komen).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5958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Het gaat mij vooral om veiligheid, de momenten waarop ik er eventueel gebruik van zou maken is bij het stappen (waarbij na een paar biertjes harde eisen al een stuk minder hard worden) of bij het winkelen/een situatie waar een toilet niet gemakkelijk vind-/bereikbaar is. Ik wil vooral niet lastig gevallen worden op het moment dat iemand mij op straat naar het toilet ziet gaan.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6617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Geur vind ik heel belangrijk, maar als ik geen andere opties/keuze heb, dan zal ik alsnog gebruik maken van het toilet. Daarom staat mijn keuze op zachte eis, maar geur staat wel op mijn prioriteitenlijstje van een toilet. Toiletpapier is wel zo prettig, gezien je als vrouw niet zo makkelijk kan ‘droog schudden’ oid.</a:t>
                      </a:r>
                      <a:endParaRPr sz="1000">
                        <a:latin typeface="Open Sans"/>
                        <a:ea typeface="Open Sans"/>
                        <a:cs typeface="Open Sans"/>
                        <a:sym typeface="Open Sans"/>
                      </a:endParaRPr>
                    </a:p>
                    <a:p>
                      <a:pPr indent="0" lvl="0" marL="0" rtl="0" algn="l">
                        <a:lnSpc>
                          <a:spcPct val="115000"/>
                        </a:lnSpc>
                        <a:spcBef>
                          <a:spcPts val="0"/>
                        </a:spcBef>
                        <a:spcAft>
                          <a:spcPts val="0"/>
                        </a:spcAft>
                        <a:buNone/>
                      </a:pPr>
                      <a:r>
                        <a:rPr lang="nl" sz="1000">
                          <a:latin typeface="Open Sans"/>
                          <a:ea typeface="Open Sans"/>
                          <a:cs typeface="Open Sans"/>
                          <a:sym typeface="Open Sans"/>
                        </a:rPr>
                        <a:t>Overdekt is wel zo prettig, niet bang hoeven zijn voor eventuele pottenkijkers (letterlijk en figuurlijk).</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693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Veiligheid gaat op in een hoop dingen, ik zie het vooral als een veilig werkende deur en geen makkelijk breekbare elementen.</a:t>
                      </a:r>
                      <a:endParaRPr sz="1000">
                        <a:latin typeface="Open Sans"/>
                        <a:ea typeface="Open Sans"/>
                        <a:cs typeface="Open Sans"/>
                        <a:sym typeface="Open Sans"/>
                      </a:endParaRPr>
                    </a:p>
                    <a:p>
                      <a:pPr indent="0" lvl="0" marL="0" rtl="0" algn="l">
                        <a:lnSpc>
                          <a:spcPct val="115000"/>
                        </a:lnSpc>
                        <a:spcBef>
                          <a:spcPts val="0"/>
                        </a:spcBef>
                        <a:spcAft>
                          <a:spcPts val="0"/>
                        </a:spcAft>
                        <a:buNone/>
                      </a:pPr>
                      <a:r>
                        <a:rPr lang="nl" sz="1000">
                          <a:latin typeface="Open Sans"/>
                          <a:ea typeface="Open Sans"/>
                          <a:cs typeface="Open Sans"/>
                          <a:sym typeface="Open Sans"/>
                        </a:rPr>
                        <a:t>De 'makkelijk er uit komen' lijkt me geen toelichting nodig te hebben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041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De hokjes zijn vaak klein dus het is wel fijn als ik er dan makkelijk uit kan.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971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Het is natuurlijk vervelend als je niet makkelijk uit het toilet kan komen. Daarnaast vind ik het belangrijk dat er aan het milieu gedacht wordt qua waterbesparing en wanneer een toilet schoon is (ruikt) maakt dat het aantrekkelijker om er gebruik van te maken.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321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Veiliggoed is essentieel, ik kan via de geuren niet goed verdragen en wanneer ik mijn menstruatie heb wil ik mijn handen kunnen wassen met water.</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Veiligheid en hygiene vind ik het belangrijkst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93" name="Google Shape;93;p19"/>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3333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Anders wordt het niet bezocht door mij</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14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Hygiëne is gewoon een erg belangrijk onderdeel</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331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Schoon vind ik heel belangrijk</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59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Ik gebruik een openbaartoilet alleen als die schoon is en ik tenminste mijn handen kan wassen. Vind (persoonlijke) hygiëne gewoon super belangrijk.</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Functioneel en voor comfort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605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Ik wil na toiletgebruik m'n handen kunnen wassen, wel zo hygiënisch. Een overdekte ruimte geeft meer gevoel van privacy.</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650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Hygiene( fris en schoon en jas/tas van de vloer), vanwege mijn postuur niet te kleine ruimte, papier en kan ivm maandelijkse perioden,</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Schoon is wel zo prettig</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68550">
                <a:tc>
                  <a:txBody>
                    <a:bodyPr/>
                    <a:lstStyle/>
                    <a:p>
                      <a:pPr indent="0" lvl="0" marL="0" rtl="0" algn="l">
                        <a:lnSpc>
                          <a:spcPct val="115000"/>
                        </a:lnSpc>
                        <a:spcBef>
                          <a:spcPts val="0"/>
                        </a:spcBef>
                        <a:spcAft>
                          <a:spcPts val="0"/>
                        </a:spcAft>
                        <a:buNone/>
                      </a:pPr>
                      <a:r>
                        <a:rPr lang="nl" sz="1000">
                          <a:latin typeface="Open Sans"/>
                          <a:ea typeface="Open Sans"/>
                          <a:cs typeface="Open Sans"/>
                          <a:sym typeface="Open Sans"/>
                        </a:rPr>
                        <a:t>Als het fris ruikt lijkt het vaak ook wel schoner. Veiligheid voel voor mij als een beetje afgesloten. Niet dat mensen zo makkelijk kunnen mee kijken. En toilette papier snap ik dat dat niet altijd aanwezig kan zijn maar is wel een basis element.</a:t>
                      </a:r>
                      <a:endParaRPr sz="1000">
                        <a:latin typeface="Open Sans"/>
                        <a:ea typeface="Open Sans"/>
                        <a:cs typeface="Open Sans"/>
                        <a:sym typeface="Open Sans"/>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Anders gebruik Ik toilet liever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7175">
                <a:tc>
                  <a:txBody>
                    <a:bodyPr/>
                    <a:lstStyle/>
                    <a:p>
                      <a:pPr indent="0" lvl="0" marL="0" rtl="0" algn="l">
                        <a:lnSpc>
                          <a:spcPct val="115000"/>
                        </a:lnSpc>
                        <a:spcBef>
                          <a:spcPts val="0"/>
                        </a:spcBef>
                        <a:spcAft>
                          <a:spcPts val="0"/>
                        </a:spcAft>
                        <a:buNone/>
                      </a:pPr>
                      <a:r>
                        <a:rPr lang="nl" sz="1000"/>
                        <a:t>Dit zijn redenen voor het gebruik, anders haak ik af.</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03850">
                <a:tc>
                  <a:txBody>
                    <a:bodyPr/>
                    <a:lstStyle/>
                    <a:p>
                      <a:pPr indent="0" lvl="0" marL="0" rtl="0" algn="l">
                        <a:lnSpc>
                          <a:spcPct val="115000"/>
                        </a:lnSpc>
                        <a:spcBef>
                          <a:spcPts val="0"/>
                        </a:spcBef>
                        <a:spcAft>
                          <a:spcPts val="0"/>
                        </a:spcAft>
                        <a:buNone/>
                      </a:pPr>
                      <a:r>
                        <a:rPr lang="nl" sz="1000"/>
                        <a:t>Een wc zonder dak vind ik goor en veiligheid lijkt me voor zich spreken als je ergens in je blote hut gaat zitten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9825">
                <a:tc>
                  <a:txBody>
                    <a:bodyPr/>
                    <a:lstStyle/>
                    <a:p>
                      <a:pPr indent="0" lvl="0" marL="0" rtl="0" algn="l">
                        <a:lnSpc>
                          <a:spcPct val="115000"/>
                        </a:lnSpc>
                        <a:spcBef>
                          <a:spcPts val="0"/>
                        </a:spcBef>
                        <a:spcAft>
                          <a:spcPts val="0"/>
                        </a:spcAft>
                        <a:buNone/>
                      </a:pPr>
                      <a:r>
                        <a:rPr lang="nl" sz="1000"/>
                        <a:t>Hygiëne vind ik belangrijk, dus als iets er schoon uit ziet dan ben ik blij</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9825">
                <a:tc>
                  <a:txBody>
                    <a:bodyPr/>
                    <a:lstStyle/>
                    <a:p>
                      <a:pPr indent="0" lvl="0" marL="0" rtl="0" algn="l">
                        <a:lnSpc>
                          <a:spcPct val="115000"/>
                        </a:lnSpc>
                        <a:spcBef>
                          <a:spcPts val="0"/>
                        </a:spcBef>
                        <a:spcAft>
                          <a:spcPts val="0"/>
                        </a:spcAft>
                        <a:buNone/>
                      </a:pPr>
                      <a:r>
                        <a:rPr lang="nl" sz="1000"/>
                        <a:t>Hygiëne in het toilet wel een vereiste, je handen kin je buiten het toilet wel reinigen.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2475">
                <a:tc>
                  <a:txBody>
                    <a:bodyPr/>
                    <a:lstStyle/>
                    <a:p>
                      <a:pPr indent="0" lvl="0" marL="0" rtl="0" algn="l">
                        <a:lnSpc>
                          <a:spcPct val="115000"/>
                        </a:lnSpc>
                        <a:spcBef>
                          <a:spcPts val="0"/>
                        </a:spcBef>
                        <a:spcAft>
                          <a:spcPts val="0"/>
                        </a:spcAft>
                        <a:buNone/>
                      </a:pPr>
                      <a:r>
                        <a:rPr lang="nl" sz="1000"/>
                        <a:t>Dit zijn precies de afwegingen die ik maak om wel of niet naar het toilet te gaan, vandaar de harde eis!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4500">
                <a:tc>
                  <a:txBody>
                    <a:bodyPr/>
                    <a:lstStyle/>
                    <a:p>
                      <a:pPr indent="0" lvl="0" marL="0" rtl="0" algn="l">
                        <a:lnSpc>
                          <a:spcPct val="115000"/>
                        </a:lnSpc>
                        <a:spcBef>
                          <a:spcPts val="0"/>
                        </a:spcBef>
                        <a:spcAft>
                          <a:spcPts val="0"/>
                        </a:spcAft>
                        <a:buNone/>
                      </a:pPr>
                      <a:r>
                        <a:rPr lang="nl" sz="1000"/>
                        <a:t>Hygiene vind ik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76250">
                <a:tc>
                  <a:txBody>
                    <a:bodyPr/>
                    <a:lstStyle/>
                    <a:p>
                      <a:pPr indent="0" lvl="0" marL="0" rtl="0" algn="l">
                        <a:lnSpc>
                          <a:spcPct val="115000"/>
                        </a:lnSpc>
                        <a:spcBef>
                          <a:spcPts val="0"/>
                        </a:spcBef>
                        <a:spcAft>
                          <a:spcPts val="0"/>
                        </a:spcAft>
                        <a:buNone/>
                      </a:pPr>
                      <a:r>
                        <a:rPr lang="nl" sz="1000"/>
                        <a:t>ik moet me wel nog enigszins comfortabel voelen.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99" name="Google Shape;99;p20"/>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200025">
                <a:tc>
                  <a:txBody>
                    <a:bodyPr/>
                    <a:lstStyle/>
                    <a:p>
                      <a:pPr indent="0" lvl="0" marL="0" rtl="0" algn="l">
                        <a:lnSpc>
                          <a:spcPct val="115000"/>
                        </a:lnSpc>
                        <a:spcBef>
                          <a:spcPts val="0"/>
                        </a:spcBef>
                        <a:spcAft>
                          <a:spcPts val="0"/>
                        </a:spcAft>
                        <a:buNone/>
                      </a:pPr>
                      <a:r>
                        <a:rPr lang="nl" sz="1000"/>
                        <a:t>Nee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33150">
                <a:tc>
                  <a:txBody>
                    <a:bodyPr/>
                    <a:lstStyle/>
                    <a:p>
                      <a:pPr indent="0" lvl="0" marL="0" rtl="0" algn="l">
                        <a:lnSpc>
                          <a:spcPct val="115000"/>
                        </a:lnSpc>
                        <a:spcBef>
                          <a:spcPts val="0"/>
                        </a:spcBef>
                        <a:spcAft>
                          <a:spcPts val="0"/>
                        </a:spcAft>
                        <a:buNone/>
                      </a:pPr>
                      <a:r>
                        <a:rPr lang="nl" sz="1000"/>
                        <a:t>Hygiëne van belang voor je gezondheid.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32875">
                <a:tc>
                  <a:txBody>
                    <a:bodyPr/>
                    <a:lstStyle/>
                    <a:p>
                      <a:pPr indent="0" lvl="0" marL="0" rtl="0" algn="l">
                        <a:lnSpc>
                          <a:spcPct val="115000"/>
                        </a:lnSpc>
                        <a:spcBef>
                          <a:spcPts val="0"/>
                        </a:spcBef>
                        <a:spcAft>
                          <a:spcPts val="0"/>
                        </a:spcAft>
                        <a:buNone/>
                      </a:pPr>
                      <a:r>
                        <a:rPr lang="nl" sz="1000"/>
                        <a:t>Veilig, schoon en makkelijk eruit kunnen vind ik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74250">
                <a:tc>
                  <a:txBody>
                    <a:bodyPr/>
                    <a:lstStyle/>
                    <a:p>
                      <a:pPr indent="0" lvl="0" marL="0" rtl="0" algn="l">
                        <a:lnSpc>
                          <a:spcPct val="115000"/>
                        </a:lnSpc>
                        <a:spcBef>
                          <a:spcPts val="0"/>
                        </a:spcBef>
                        <a:spcAft>
                          <a:spcPts val="0"/>
                        </a:spcAft>
                        <a:buNone/>
                      </a:pPr>
                      <a:r>
                        <a:rPr lang="nl" sz="1000"/>
                        <a:t>Hygiëne vind ik erg belangrijk. Hoewel het wel erg vies moet zijn wil ik het echt weren om een openbaar toilet te gebuiken. Aanwezigheid van WC papier vind ik wel essentieel.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2175">
                <a:tc>
                  <a:txBody>
                    <a:bodyPr/>
                    <a:lstStyle/>
                    <a:p>
                      <a:pPr indent="0" lvl="0" marL="0" rtl="0" algn="l">
                        <a:lnSpc>
                          <a:spcPct val="115000"/>
                        </a:lnSpc>
                        <a:spcBef>
                          <a:spcPts val="0"/>
                        </a:spcBef>
                        <a:spcAft>
                          <a:spcPts val="0"/>
                        </a:spcAft>
                        <a:buNone/>
                      </a:pPr>
                      <a:r>
                        <a:rPr lang="nl" sz="1000"/>
                        <a:t>Als ik moet plassen ben ik niet veeleisend, dus de enige harde eisen voor mij zijn dat ik het overleef en niet ineens 2u lang vastzit.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7175">
                <a:tc>
                  <a:txBody>
                    <a:bodyPr/>
                    <a:lstStyle/>
                    <a:p>
                      <a:pPr indent="0" lvl="0" marL="0" rtl="0" algn="l">
                        <a:lnSpc>
                          <a:spcPct val="115000"/>
                        </a:lnSpc>
                        <a:spcBef>
                          <a:spcPts val="0"/>
                        </a:spcBef>
                        <a:spcAft>
                          <a:spcPts val="0"/>
                        </a:spcAft>
                        <a:buNone/>
                      </a:pPr>
                      <a:r>
                        <a:rPr lang="nl" sz="1000"/>
                        <a:t>Hygiëne is gewoon een erg belangrijk onderdeel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9225">
                <a:tc>
                  <a:txBody>
                    <a:bodyPr/>
                    <a:lstStyle/>
                    <a:p>
                      <a:pPr indent="0" lvl="0" marL="0" rtl="0" algn="l">
                        <a:lnSpc>
                          <a:spcPct val="115000"/>
                        </a:lnSpc>
                        <a:spcBef>
                          <a:spcPts val="0"/>
                        </a:spcBef>
                        <a:spcAft>
                          <a:spcPts val="0"/>
                        </a:spcAft>
                        <a:buNone/>
                      </a:pPr>
                      <a:r>
                        <a:rPr lang="nl" sz="1000"/>
                        <a:t>Als het er niet schoon uit ziet of vies ruikt, dan wil ik het toilet niet gebruiken. Water is nodig om na gebruik je handen te wassen.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275">
                <a:tc>
                  <a:txBody>
                    <a:bodyPr/>
                    <a:lstStyle/>
                    <a:p>
                      <a:pPr indent="0" lvl="0" marL="0" rtl="0" algn="l">
                        <a:lnSpc>
                          <a:spcPct val="115000"/>
                        </a:lnSpc>
                        <a:spcBef>
                          <a:spcPts val="0"/>
                        </a:spcBef>
                        <a:spcAft>
                          <a:spcPts val="0"/>
                        </a:spcAft>
                        <a:buNone/>
                      </a:pPr>
                      <a:r>
                        <a:rPr lang="nl" sz="1000"/>
                        <a:t>Van een vies ruikend toilet maak ik geen gebruik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0600">
                <a:tc>
                  <a:txBody>
                    <a:bodyPr/>
                    <a:lstStyle/>
                    <a:p>
                      <a:pPr indent="0" lvl="0" marL="0" rtl="0" algn="l">
                        <a:lnSpc>
                          <a:spcPct val="115000"/>
                        </a:lnSpc>
                        <a:spcBef>
                          <a:spcPts val="0"/>
                        </a:spcBef>
                        <a:spcAft>
                          <a:spcPts val="0"/>
                        </a:spcAft>
                        <a:buNone/>
                      </a:pPr>
                      <a:r>
                        <a:rPr lang="nl" sz="1000"/>
                        <a:t>veiligheid lijkt me evident, waterbesparend is van deze tijd en kraan vr handen wassen is fijn indien menstruatie...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60200">
                <a:tc>
                  <a:txBody>
                    <a:bodyPr/>
                    <a:lstStyle/>
                    <a:p>
                      <a:pPr indent="0" lvl="0" marL="0" rtl="0" algn="l">
                        <a:lnSpc>
                          <a:spcPct val="115000"/>
                        </a:lnSpc>
                        <a:spcBef>
                          <a:spcPts val="0"/>
                        </a:spcBef>
                        <a:spcAft>
                          <a:spcPts val="0"/>
                        </a:spcAft>
                        <a:buNone/>
                      </a:pPr>
                      <a:r>
                        <a:rPr lang="nl" sz="1000"/>
                        <a:t>Een toilet moet gewoon schoon zijn, anders plas ik liever achter een boom. Waterbesparing belangrijk omdat het niet altijd voor handen is en simpelweg vanuit milieu overwegening.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7175">
                <a:tc>
                  <a:txBody>
                    <a:bodyPr/>
                    <a:lstStyle/>
                    <a:p>
                      <a:pPr indent="0" lvl="0" marL="0" rtl="0" algn="l">
                        <a:lnSpc>
                          <a:spcPct val="115000"/>
                        </a:lnSpc>
                        <a:spcBef>
                          <a:spcPts val="0"/>
                        </a:spcBef>
                        <a:spcAft>
                          <a:spcPts val="0"/>
                        </a:spcAft>
                        <a:buNone/>
                      </a:pPr>
                      <a:r>
                        <a:rPr lang="nl" sz="1000"/>
                        <a:t>Omdat ik anders geen gebruik zou maken van het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0300">
                <a:tc>
                  <a:txBody>
                    <a:bodyPr/>
                    <a:lstStyle/>
                    <a:p>
                      <a:pPr indent="0" lvl="0" marL="0" rtl="0" algn="l">
                        <a:lnSpc>
                          <a:spcPct val="115000"/>
                        </a:lnSpc>
                        <a:spcBef>
                          <a:spcPts val="0"/>
                        </a:spcBef>
                        <a:spcAft>
                          <a:spcPts val="0"/>
                        </a:spcAft>
                        <a:buNone/>
                      </a:pPr>
                      <a:r>
                        <a:rPr lang="nl" sz="1000"/>
                        <a:t>Gemakzucht van de handelingen vooral tijdens een festival waar je niks wil missen anders zijn de bosjes zonder rij en vaak schoner beter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8925">
                <a:tc>
                  <a:txBody>
                    <a:bodyPr/>
                    <a:lstStyle/>
                    <a:p>
                      <a:pPr indent="0" lvl="0" marL="0" rtl="0" algn="l">
                        <a:lnSpc>
                          <a:spcPct val="115000"/>
                        </a:lnSpc>
                        <a:spcBef>
                          <a:spcPts val="0"/>
                        </a:spcBef>
                        <a:spcAft>
                          <a:spcPts val="0"/>
                        </a:spcAft>
                        <a:buNone/>
                      </a:pPr>
                      <a:r>
                        <a:rPr lang="nl" sz="1000"/>
                        <a:t>Als vrouw maak je contact met de bril. Daarom is het belangrijk dat de wc schoon is....een fris ruikend toilet versterkt het schone gevoel.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7475">
                <a:tc>
                  <a:txBody>
                    <a:bodyPr/>
                    <a:lstStyle/>
                    <a:p>
                      <a:pPr indent="0" lvl="0" marL="0" rtl="0" algn="l">
                        <a:lnSpc>
                          <a:spcPct val="115000"/>
                        </a:lnSpc>
                        <a:spcBef>
                          <a:spcPts val="0"/>
                        </a:spcBef>
                        <a:spcAft>
                          <a:spcPts val="0"/>
                        </a:spcAft>
                        <a:buNone/>
                      </a:pPr>
                      <a:r>
                        <a:rPr lang="nl" sz="1000"/>
                        <a:t>Veiligheid en hygiëne zijn wel basis dingen.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75525">
                <a:tc>
                  <a:txBody>
                    <a:bodyPr/>
                    <a:lstStyle/>
                    <a:p>
                      <a:pPr indent="0" lvl="0" marL="0" rtl="0" algn="l">
                        <a:lnSpc>
                          <a:spcPct val="115000"/>
                        </a:lnSpc>
                        <a:spcBef>
                          <a:spcPts val="0"/>
                        </a:spcBef>
                        <a:spcAft>
                          <a:spcPts val="0"/>
                        </a:spcAft>
                        <a:buNone/>
                      </a:pPr>
                      <a:r>
                        <a:rPr lang="nl" sz="1000"/>
                        <a:t>Omdat je als vrouw veilig, schoon en comfortabel je behoefte moet kunnen doen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32550">
                <a:tc>
                  <a:txBody>
                    <a:bodyPr/>
                    <a:lstStyle/>
                    <a:p>
                      <a:pPr indent="0" lvl="0" marL="0" rtl="0" algn="l">
                        <a:lnSpc>
                          <a:spcPct val="115000"/>
                        </a:lnSpc>
                        <a:spcBef>
                          <a:spcPts val="0"/>
                        </a:spcBef>
                        <a:spcAft>
                          <a:spcPts val="0"/>
                        </a:spcAft>
                        <a:buNone/>
                      </a:pPr>
                      <a:r>
                        <a:rPr lang="nl" sz="1000"/>
                        <a:t>Voldoende hygiëne is belangrijk (kraan aanwezig en toiletpapier).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8550">
                <a:tc>
                  <a:txBody>
                    <a:bodyPr/>
                    <a:lstStyle/>
                    <a:p>
                      <a:pPr indent="0" lvl="0" marL="0" rtl="0" algn="l">
                        <a:lnSpc>
                          <a:spcPct val="115000"/>
                        </a:lnSpc>
                        <a:spcBef>
                          <a:spcPts val="0"/>
                        </a:spcBef>
                        <a:spcAft>
                          <a:spcPts val="0"/>
                        </a:spcAft>
                        <a:buNone/>
                      </a:pPr>
                      <a:r>
                        <a:rPr lang="nl" sz="1000"/>
                        <a:t>Hygiëne en veiligheid vind ik belangrijk. En een beetje comfortabel.</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510825">
                <a:tc>
                  <a:txBody>
                    <a:bodyPr/>
                    <a:lstStyle/>
                    <a:p>
                      <a:pPr indent="0" lvl="0" marL="0" rtl="0" algn="l">
                        <a:lnSpc>
                          <a:spcPct val="115000"/>
                        </a:lnSpc>
                        <a:spcBef>
                          <a:spcPts val="0"/>
                        </a:spcBef>
                        <a:spcAft>
                          <a:spcPts val="0"/>
                        </a:spcAft>
                        <a:buNone/>
                      </a:pPr>
                      <a:r>
                        <a:rPr lang="nl" sz="1000"/>
                        <a:t>Veiligheid gaat boven alles, anders zou ik een andere sanitaire ruimte zoeken. Daarnaast stel ik weinig harde eisen. Als ik nodig naar de wc moet, dan hoef ik geen comfort. Toiletpapier kan ik zelf regelen (tissues of servetten) en handen wassen kan ik daarna ook op een andere plek doen. Bij nood is dus een toilet voldoende.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875025" y="128000"/>
            <a:ext cx="7957200" cy="59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sz="2400">
                <a:latin typeface="Open Sans"/>
                <a:ea typeface="Open Sans"/>
                <a:cs typeface="Open Sans"/>
                <a:sym typeface="Open Sans"/>
              </a:rPr>
              <a:t>Kan je toelichten waarom je sommige als harde eis hebt aangemerkt?</a:t>
            </a:r>
            <a:endParaRPr sz="2400">
              <a:latin typeface="Open Sans"/>
              <a:ea typeface="Open Sans"/>
              <a:cs typeface="Open Sans"/>
              <a:sym typeface="Open Sans"/>
            </a:endParaRPr>
          </a:p>
        </p:txBody>
      </p:sp>
      <p:graphicFrame>
        <p:nvGraphicFramePr>
          <p:cNvPr id="105" name="Google Shape;105;p21"/>
          <p:cNvGraphicFramePr/>
          <p:nvPr/>
        </p:nvGraphicFramePr>
        <p:xfrm>
          <a:off x="702825" y="1303575"/>
          <a:ext cx="3000000" cy="3000000"/>
        </p:xfrm>
        <a:graphic>
          <a:graphicData uri="http://schemas.openxmlformats.org/drawingml/2006/table">
            <a:tbl>
              <a:tblPr>
                <a:noFill/>
                <a:tableStyleId>{6858D519-6BC5-480D-BE94-73460A0878D6}</a:tableStyleId>
              </a:tblPr>
              <a:tblGrid>
                <a:gridCol w="8129400"/>
              </a:tblGrid>
              <a:tr h="332175">
                <a:tc>
                  <a:txBody>
                    <a:bodyPr/>
                    <a:lstStyle/>
                    <a:p>
                      <a:pPr indent="0" lvl="0" marL="0" rtl="0" algn="l">
                        <a:lnSpc>
                          <a:spcPct val="115000"/>
                        </a:lnSpc>
                        <a:spcBef>
                          <a:spcPts val="0"/>
                        </a:spcBef>
                        <a:spcAft>
                          <a:spcPts val="0"/>
                        </a:spcAft>
                        <a:buNone/>
                      </a:pPr>
                      <a:r>
                        <a:rPr lang="nl" sz="1000"/>
                        <a:t>Overdekt ivm wat privacy en toiletpapier omdat ik dat niet zo in mijn tas heb en een lekkere geur maakt het wat aantrekkelijker.</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Hygiëne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17550">
                <a:tc>
                  <a:txBody>
                    <a:bodyPr/>
                    <a:lstStyle/>
                    <a:p>
                      <a:pPr indent="0" lvl="0" marL="0" rtl="0" algn="l">
                        <a:lnSpc>
                          <a:spcPct val="115000"/>
                        </a:lnSpc>
                        <a:spcBef>
                          <a:spcPts val="0"/>
                        </a:spcBef>
                        <a:spcAft>
                          <a:spcPts val="0"/>
                        </a:spcAft>
                        <a:buNone/>
                      </a:pPr>
                      <a:r>
                        <a:rPr lang="nl" sz="1000"/>
                        <a:t>Toiletpapier en een kraan vind ik belangrijk, omdat ik me anders niet schoon voel. Veiligheid is belangrijk, omdat je kwetsbaar bent op het toilet.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46350">
                <a:tc>
                  <a:txBody>
                    <a:bodyPr/>
                    <a:lstStyle/>
                    <a:p>
                      <a:pPr indent="0" lvl="0" marL="0" rtl="0" algn="l">
                        <a:lnSpc>
                          <a:spcPct val="115000"/>
                        </a:lnSpc>
                        <a:spcBef>
                          <a:spcPts val="0"/>
                        </a:spcBef>
                        <a:spcAft>
                          <a:spcPts val="0"/>
                        </a:spcAft>
                        <a:buNone/>
                      </a:pPr>
                      <a:r>
                        <a:rPr lang="nl" sz="1000"/>
                        <a:t>Veiligheid is eigenlijk de aller belangrijkste. Over het algemeen is het moeilijk harde eisen te hebben voor een openbaar toilet, als</a:t>
                      </a:r>
                      <a:endParaRPr sz="1000"/>
                    </a:p>
                    <a:p>
                      <a:pPr indent="0" lvl="0" marL="0" rtl="0" algn="l">
                        <a:lnSpc>
                          <a:spcPct val="115000"/>
                        </a:lnSpc>
                        <a:spcBef>
                          <a:spcPts val="0"/>
                        </a:spcBef>
                        <a:spcAft>
                          <a:spcPts val="0"/>
                        </a:spcAft>
                        <a:buNone/>
                      </a:pPr>
                      <a:r>
                        <a:rPr lang="nl" sz="1000"/>
                        <a:t>je moet dan moet je 🤷🏻‍♀️</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Als het niet schoon is niet prettig</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02875">
                <a:tc>
                  <a:txBody>
                    <a:bodyPr/>
                    <a:lstStyle/>
                    <a:p>
                      <a:pPr indent="0" lvl="0" marL="0" rtl="0" algn="l">
                        <a:lnSpc>
                          <a:spcPct val="115000"/>
                        </a:lnSpc>
                        <a:spcBef>
                          <a:spcPts val="0"/>
                        </a:spcBef>
                        <a:spcAft>
                          <a:spcPts val="0"/>
                        </a:spcAft>
                        <a:buNone/>
                      </a:pPr>
                      <a:r>
                        <a:rPr lang="nl" sz="1000"/>
                        <a:t>Eigenlijk is veiligheid en een zekere mate van schoon voor mij het belangrijkst en daar valt voor mij dan onder dat het overdekt moet zijn, dat er een kraan is en dat ik mijn tas ergens kan ophangen.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Wanneer het niet "schoon" is ga ik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46500">
                <a:tc>
                  <a:txBody>
                    <a:bodyPr/>
                    <a:lstStyle/>
                    <a:p>
                      <a:pPr indent="0" lvl="0" marL="0" rtl="0" algn="l">
                        <a:lnSpc>
                          <a:spcPct val="115000"/>
                        </a:lnSpc>
                        <a:spcBef>
                          <a:spcPts val="0"/>
                        </a:spcBef>
                        <a:spcAft>
                          <a:spcPts val="0"/>
                        </a:spcAft>
                        <a:buNone/>
                      </a:pPr>
                      <a:r>
                        <a:rPr lang="nl" sz="1000"/>
                        <a:t>vies, stinken en onveilig heb ik alleen in Thailand gedaan, omdat het niet anders kon, maar in NL wil ik dit echt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nl" sz="1000"/>
                        <a:t>Hygiene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Anders gebruik ik de toilet niet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6575">
                <a:tc>
                  <a:txBody>
                    <a:bodyPr/>
                    <a:lstStyle/>
                    <a:p>
                      <a:pPr indent="0" lvl="0" marL="0" rtl="0" algn="l">
                        <a:lnSpc>
                          <a:spcPct val="115000"/>
                        </a:lnSpc>
                        <a:spcBef>
                          <a:spcPts val="0"/>
                        </a:spcBef>
                        <a:spcAft>
                          <a:spcPts val="0"/>
                        </a:spcAft>
                        <a:buNone/>
                      </a:pPr>
                      <a:r>
                        <a:rPr lang="nl" sz="1000"/>
                        <a:t>Als vrouw moet je zittend naar het toilet, dus voor mij is een schoon toilet een harde eis.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Ik vind hygiene belangrijk</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3375">
                <a:tc>
                  <a:txBody>
                    <a:bodyPr/>
                    <a:lstStyle/>
                    <a:p>
                      <a:pPr indent="0" lvl="0" marL="0" rtl="0" algn="l">
                        <a:lnSpc>
                          <a:spcPct val="115000"/>
                        </a:lnSpc>
                        <a:spcBef>
                          <a:spcPts val="0"/>
                        </a:spcBef>
                        <a:spcAft>
                          <a:spcPts val="0"/>
                        </a:spcAft>
                        <a:buNone/>
                      </a:pPr>
                      <a:r>
                        <a:rPr lang="nl" sz="1000"/>
                        <a:t>Schoon en praktisch in gebruik is een must.</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8625">
                <a:tc>
                  <a:txBody>
                    <a:bodyPr/>
                    <a:lstStyle/>
                    <a:p>
                      <a:pPr indent="0" lvl="0" marL="0" rtl="0" algn="l">
                        <a:lnSpc>
                          <a:spcPct val="115000"/>
                        </a:lnSpc>
                        <a:spcBef>
                          <a:spcPts val="0"/>
                        </a:spcBef>
                        <a:spcAft>
                          <a:spcPts val="0"/>
                        </a:spcAft>
                        <a:buNone/>
                      </a:pPr>
                      <a:r>
                        <a:rPr lang="nl" sz="1000"/>
                        <a:t>Overdekt voor de bescherming, niet alleen tegen de weerselementen maar ook tegen inkijk van buiten af. Veilig, spreekt voor zich. Toiletpapier voor de hygiene.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8850">
                <a:tc>
                  <a:txBody>
                    <a:bodyPr/>
                    <a:lstStyle/>
                    <a:p>
                      <a:pPr indent="0" lvl="0" marL="0" rtl="0" algn="l">
                        <a:lnSpc>
                          <a:spcPct val="115000"/>
                        </a:lnSpc>
                        <a:spcBef>
                          <a:spcPts val="0"/>
                        </a:spcBef>
                        <a:spcAft>
                          <a:spcPts val="0"/>
                        </a:spcAft>
                        <a:buNone/>
                      </a:pPr>
                      <a:r>
                        <a:rPr lang="nl" sz="1000"/>
                        <a:t>Voor de hygiëne vind ik toiletpapier wel heel fijn.</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46575">
                <a:tc>
                  <a:txBody>
                    <a:bodyPr/>
                    <a:lstStyle/>
                    <a:p>
                      <a:pPr indent="0" lvl="0" marL="0" rtl="0" algn="l">
                        <a:lnSpc>
                          <a:spcPct val="115000"/>
                        </a:lnSpc>
                        <a:spcBef>
                          <a:spcPts val="0"/>
                        </a:spcBef>
                        <a:spcAft>
                          <a:spcPts val="0"/>
                        </a:spcAft>
                        <a:buNone/>
                      </a:pPr>
                      <a:r>
                        <a:rPr lang="nl" sz="1000"/>
                        <a:t>Het lijkt me gewoon koud om op geen overdekte wc te gaan zitten alhoewel dit in de zomer prima is.</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89250">
                <a:tc>
                  <a:txBody>
                    <a:bodyPr/>
                    <a:lstStyle/>
                    <a:p>
                      <a:pPr indent="0" lvl="0" marL="0" rtl="0" algn="l">
                        <a:lnSpc>
                          <a:spcPct val="115000"/>
                        </a:lnSpc>
                        <a:spcBef>
                          <a:spcPts val="0"/>
                        </a:spcBef>
                        <a:spcAft>
                          <a:spcPts val="0"/>
                        </a:spcAft>
                        <a:buNone/>
                      </a:pPr>
                      <a:r>
                        <a:rPr lang="nl" sz="1000"/>
                        <a:t>Hygiene vind ik heel belangrijk, vooral als ik ongesteld ben (dan moet ik mn handen kunnen wassen bijvoorbeeld)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